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sigs" ContentType="application/vnd.openxmlformats-package.digital-signature-origin"/>
  <Default Extension="xlsx" ContentType="application/vnd.openxmlformats-officedocument.spreadsheetml.sheet"/>
  <Override PartName="/ppt/slides/slide25.xml" ContentType="application/vnd.openxmlformats-officedocument.presentationml.sl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5.xml" ContentType="application/vnd.openxmlformats-officedocument.theme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xmlsignatures/sig1.xml" ContentType="application/vnd.openxmlformats-package.digital-signature-xmlsignatur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package/2006/relationships/digital-signature/origin" Target="_xmlsignatures/origin.sigs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4"/>
    <p:sldMasterId id="2147483704" r:id="rId5"/>
    <p:sldMasterId id="2147483716" r:id="rId6"/>
  </p:sldMasterIdLst>
  <p:notesMasterIdLst>
    <p:notesMasterId r:id="rId33"/>
  </p:notesMasterIdLst>
  <p:handoutMasterIdLst>
    <p:handoutMasterId r:id="rId34"/>
  </p:handoutMasterIdLst>
  <p:sldIdLst>
    <p:sldId id="622" r:id="rId7"/>
    <p:sldId id="273" r:id="rId8"/>
    <p:sldId id="274" r:id="rId9"/>
    <p:sldId id="272" r:id="rId10"/>
    <p:sldId id="716" r:id="rId11"/>
    <p:sldId id="276" r:id="rId12"/>
    <p:sldId id="717" r:id="rId13"/>
    <p:sldId id="278" r:id="rId14"/>
    <p:sldId id="279" r:id="rId15"/>
    <p:sldId id="718" r:id="rId16"/>
    <p:sldId id="258" r:id="rId17"/>
    <p:sldId id="283" r:id="rId18"/>
    <p:sldId id="288" r:id="rId19"/>
    <p:sldId id="714" r:id="rId20"/>
    <p:sldId id="289" r:id="rId21"/>
    <p:sldId id="290" r:id="rId22"/>
    <p:sldId id="291" r:id="rId23"/>
    <p:sldId id="292" r:id="rId24"/>
    <p:sldId id="293" r:id="rId25"/>
    <p:sldId id="715" r:id="rId26"/>
    <p:sldId id="295" r:id="rId27"/>
    <p:sldId id="262" r:id="rId28"/>
    <p:sldId id="286" r:id="rId29"/>
    <p:sldId id="719" r:id="rId30"/>
    <p:sldId id="287" r:id="rId31"/>
    <p:sldId id="294" r:id="rId32"/>
  </p:sldIdLst>
  <p:sldSz cx="12192000" cy="6858000"/>
  <p:notesSz cx="7023100" cy="9309100"/>
  <p:embeddedFontLst>
    <p:embeddedFont>
      <p:font typeface="Lucida Sans" panose="020B0602030504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Gadugi" panose="020B0502040204020203" pitchFamily="34" charset="0"/>
      <p:regular r:id="rId43"/>
      <p:bold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Montserrat" panose="020B060402020202020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8B94"/>
    <a:srgbClr val="006397"/>
    <a:srgbClr val="E15C59"/>
    <a:srgbClr val="76BC43"/>
    <a:srgbClr val="D39415"/>
    <a:srgbClr val="D65854"/>
    <a:srgbClr val="44546A"/>
    <a:srgbClr val="766AAA"/>
    <a:srgbClr val="E05240"/>
    <a:srgbClr val="96969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1" autoAdjust="0"/>
    <p:restoredTop sz="95964" autoAdjust="0"/>
  </p:normalViewPr>
  <p:slideViewPr>
    <p:cSldViewPr snapToGrid="0">
      <p:cViewPr varScale="1">
        <p:scale>
          <a:sx n="54" d="100"/>
          <a:sy n="54" d="100"/>
        </p:scale>
        <p:origin x="79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228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2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4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 cap="sq">
                <a:solidFill>
                  <a:schemeClr val="tx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7F-456B-A5D2-AE547DA3BFEB}"/>
              </c:ext>
            </c:extLst>
          </c:dPt>
          <c:dPt>
            <c:idx val="1"/>
            <c:invertIfNegative val="0"/>
            <c:bubble3D val="0"/>
            <c:spPr>
              <a:solidFill>
                <a:srgbClr val="3D8B9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6E4-4E67-820C-62A16AAC00C6}"/>
              </c:ext>
            </c:extLst>
          </c:dPt>
          <c:cat>
            <c:strRef>
              <c:f>Sheet1!$A$2:$A$3</c:f>
              <c:strCache>
                <c:ptCount val="2"/>
                <c:pt idx="0">
                  <c:v>U.S. Restaurant Industry</c:v>
                </c:pt>
                <c:pt idx="1">
                  <c:v>Total US Workforce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0.69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7F-456B-A5D2-AE547DA3BF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U.S. Restaurant Industry</c:v>
                </c:pt>
                <c:pt idx="1">
                  <c:v>Total US Workforce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747F-456B-A5D2-AE547DA3B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7108623"/>
        <c:axId val="287087823"/>
      </c:barChart>
      <c:catAx>
        <c:axId val="2871086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087823"/>
        <c:crosses val="autoZero"/>
        <c:auto val="1"/>
        <c:lblAlgn val="ctr"/>
        <c:lblOffset val="100"/>
        <c:noMultiLvlLbl val="0"/>
      </c:catAx>
      <c:valAx>
        <c:axId val="28708782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108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C63CD2-9F77-4307-9871-5F92355E592B}" type="doc">
      <dgm:prSet loTypeId="urn:microsoft.com/office/officeart/2005/8/layout/cycle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D13172C-CC76-4790-A9FD-8BA9B82F980E}">
      <dgm:prSet phldrT="[Text]" custT="1"/>
      <dgm:spPr>
        <a:solidFill>
          <a:srgbClr val="3D8B94"/>
        </a:solidFill>
      </dgm:spPr>
      <dgm:t>
        <a:bodyPr/>
        <a:lstStyle/>
        <a:p>
          <a:pPr algn="ctr"/>
          <a:r>
            <a:rPr lang="en-US" sz="1200" b="1" dirty="0">
              <a:latin typeface="Montserrat" panose="020B0604020202020204" charset="0"/>
            </a:rPr>
            <a:t>Community Based Organizations</a:t>
          </a:r>
        </a:p>
        <a:p>
          <a:pPr algn="ctr"/>
          <a:r>
            <a:rPr lang="en-US" sz="1200" dirty="0">
              <a:latin typeface="Montserrat" panose="020B0604020202020204" charset="0"/>
            </a:rPr>
            <a:t>Restaurant Ready</a:t>
          </a:r>
        </a:p>
        <a:p>
          <a:pPr algn="ctr"/>
          <a:r>
            <a:rPr lang="en-US" sz="1200" dirty="0">
              <a:latin typeface="Montserrat" panose="020B0604020202020204" charset="0"/>
            </a:rPr>
            <a:t>HOPES</a:t>
          </a:r>
          <a:endParaRPr lang="en-US" sz="1600" b="1" dirty="0">
            <a:latin typeface="Montserrat" panose="020B0604020202020204" charset="0"/>
          </a:endParaRPr>
        </a:p>
      </dgm:t>
    </dgm:pt>
    <dgm:pt modelId="{0806FD41-BA92-49D6-84C4-A6606CEBDC72}" type="parTrans" cxnId="{56042244-37C7-460A-B537-E501F932DD4E}">
      <dgm:prSet/>
      <dgm:spPr/>
      <dgm:t>
        <a:bodyPr/>
        <a:lstStyle/>
        <a:p>
          <a:endParaRPr lang="en-US"/>
        </a:p>
      </dgm:t>
    </dgm:pt>
    <dgm:pt modelId="{B360EEEC-8EAA-4246-ABBC-32C4C2298FAB}" type="sibTrans" cxnId="{56042244-37C7-460A-B537-E501F932DD4E}">
      <dgm:prSet/>
      <dgm:spPr/>
      <dgm:t>
        <a:bodyPr/>
        <a:lstStyle/>
        <a:p>
          <a:endParaRPr lang="en-US"/>
        </a:p>
      </dgm:t>
    </dgm:pt>
    <dgm:pt modelId="{32DED98E-F49D-4163-BC6A-EC0D4CA57C88}">
      <dgm:prSet phldrT="[Text]" custT="1"/>
      <dgm:spPr>
        <a:solidFill>
          <a:srgbClr val="76BC43"/>
        </a:solidFill>
      </dgm:spPr>
      <dgm:t>
        <a:bodyPr/>
        <a:lstStyle/>
        <a:p>
          <a:pPr algn="ctr"/>
          <a:r>
            <a:rPr lang="en-US" sz="1200" b="1" dirty="0">
              <a:latin typeface="Montserrat" panose="020B0604020202020204" charset="0"/>
            </a:rPr>
            <a:t>K-12</a:t>
          </a:r>
        </a:p>
        <a:p>
          <a:pPr algn="ctr"/>
          <a:endParaRPr lang="en-US" sz="1200" b="1" dirty="0">
            <a:latin typeface="Montserrat" panose="020B0604020202020204" charset="0"/>
          </a:endParaRPr>
        </a:p>
        <a:p>
          <a:pPr algn="ctr"/>
          <a:r>
            <a:rPr lang="en-US" sz="1200" dirty="0">
              <a:latin typeface="Montserrat" panose="020B0604020202020204" charset="0"/>
            </a:rPr>
            <a:t>ProStart</a:t>
          </a:r>
          <a:endParaRPr lang="en-US" sz="1200" b="1" dirty="0">
            <a:latin typeface="Montserrat" panose="020B0604020202020204" charset="0"/>
          </a:endParaRPr>
        </a:p>
      </dgm:t>
    </dgm:pt>
    <dgm:pt modelId="{673CA5BC-B085-41C8-8BB2-7245780A16C5}" type="parTrans" cxnId="{6FE74547-8636-4D58-9563-DA591FA4ED25}">
      <dgm:prSet/>
      <dgm:spPr/>
      <dgm:t>
        <a:bodyPr/>
        <a:lstStyle/>
        <a:p>
          <a:endParaRPr lang="en-US"/>
        </a:p>
      </dgm:t>
    </dgm:pt>
    <dgm:pt modelId="{ED9E353F-0664-4699-9455-D5C2E062F8B7}" type="sibTrans" cxnId="{6FE74547-8636-4D58-9563-DA591FA4ED25}">
      <dgm:prSet/>
      <dgm:spPr/>
      <dgm:t>
        <a:bodyPr/>
        <a:lstStyle/>
        <a:p>
          <a:endParaRPr lang="en-US"/>
        </a:p>
      </dgm:t>
    </dgm:pt>
    <dgm:pt modelId="{9108A670-1138-4DFF-82CA-4C0D73442FAF}">
      <dgm:prSet phldrT="[Text]" custT="1"/>
      <dgm:spPr>
        <a:solidFill>
          <a:srgbClr val="766AAA"/>
        </a:solidFill>
      </dgm:spPr>
      <dgm:t>
        <a:bodyPr/>
        <a:lstStyle/>
        <a:p>
          <a:pPr algn="ctr"/>
          <a:r>
            <a:rPr lang="en-US" sz="1200" b="1" dirty="0">
              <a:latin typeface="Montserrat" panose="020B0604020202020204" charset="0"/>
            </a:rPr>
            <a:t>Post-Secondary Education &amp; Training</a:t>
          </a:r>
        </a:p>
        <a:p>
          <a:pPr algn="ctr"/>
          <a:r>
            <a:rPr lang="en-US" sz="1200" dirty="0">
              <a:latin typeface="Montserrat" panose="020B0604020202020204" charset="0"/>
            </a:rPr>
            <a:t>Apprenticeship</a:t>
          </a:r>
        </a:p>
        <a:p>
          <a:pPr algn="ctr"/>
          <a:r>
            <a:rPr lang="en-US" sz="1200" dirty="0">
              <a:latin typeface="Montserrat" panose="020B0604020202020204" charset="0"/>
            </a:rPr>
            <a:t>Military</a:t>
          </a:r>
        </a:p>
        <a:p>
          <a:pPr algn="ctr"/>
          <a:r>
            <a:rPr lang="en-US" sz="1200" dirty="0">
              <a:latin typeface="Montserrat" panose="020B0604020202020204" charset="0"/>
            </a:rPr>
            <a:t>Scholarships / Grants</a:t>
          </a:r>
          <a:endParaRPr lang="en-US" sz="1200" b="1" dirty="0">
            <a:latin typeface="Montserrat" panose="020B0604020202020204" charset="0"/>
          </a:endParaRPr>
        </a:p>
      </dgm:t>
    </dgm:pt>
    <dgm:pt modelId="{B3C5A3D8-B705-4BCB-AA56-B52F610A113E}" type="parTrans" cxnId="{E953661D-5017-4973-9C9F-6DF1B075D21D}">
      <dgm:prSet/>
      <dgm:spPr/>
      <dgm:t>
        <a:bodyPr/>
        <a:lstStyle/>
        <a:p>
          <a:endParaRPr lang="en-US"/>
        </a:p>
      </dgm:t>
    </dgm:pt>
    <dgm:pt modelId="{34377F83-C8EC-4309-8E45-B3AAA64439F1}" type="sibTrans" cxnId="{E953661D-5017-4973-9C9F-6DF1B075D21D}">
      <dgm:prSet/>
      <dgm:spPr/>
      <dgm:t>
        <a:bodyPr/>
        <a:lstStyle/>
        <a:p>
          <a:endParaRPr lang="en-US"/>
        </a:p>
      </dgm:t>
    </dgm:pt>
    <dgm:pt modelId="{15999723-70EC-4A2F-8A0C-0269456312CC}">
      <dgm:prSet phldrT="[Text]" custT="1"/>
      <dgm:spPr>
        <a:solidFill>
          <a:srgbClr val="D39415"/>
        </a:solidFill>
      </dgm:spPr>
      <dgm:t>
        <a:bodyPr/>
        <a:lstStyle/>
        <a:p>
          <a:r>
            <a:rPr lang="en-US" sz="1200" b="1" dirty="0">
              <a:latin typeface="Montserrat" panose="020B0604020202020204" charset="0"/>
            </a:rPr>
            <a:t>Government Organizations</a:t>
          </a:r>
        </a:p>
        <a:p>
          <a:r>
            <a:rPr lang="en-US" sz="1200" dirty="0">
              <a:latin typeface="Montserrat" panose="020B0604020202020204" charset="0"/>
            </a:rPr>
            <a:t>HOPES</a:t>
          </a:r>
        </a:p>
        <a:p>
          <a:r>
            <a:rPr lang="en-US" sz="1200" dirty="0">
              <a:latin typeface="Montserrat" panose="020B0604020202020204" charset="0"/>
            </a:rPr>
            <a:t>Restaurant Ready</a:t>
          </a:r>
        </a:p>
      </dgm:t>
    </dgm:pt>
    <dgm:pt modelId="{F25EE970-0814-4692-861C-031D83D87AAE}" type="parTrans" cxnId="{8B3E7CDC-C04D-498A-A84F-4DB814454B7B}">
      <dgm:prSet/>
      <dgm:spPr/>
      <dgm:t>
        <a:bodyPr/>
        <a:lstStyle/>
        <a:p>
          <a:endParaRPr lang="en-US"/>
        </a:p>
      </dgm:t>
    </dgm:pt>
    <dgm:pt modelId="{B278B155-25AC-4F55-A609-EC29910E5F10}" type="sibTrans" cxnId="{8B3E7CDC-C04D-498A-A84F-4DB814454B7B}">
      <dgm:prSet/>
      <dgm:spPr/>
      <dgm:t>
        <a:bodyPr/>
        <a:lstStyle/>
        <a:p>
          <a:endParaRPr lang="en-US"/>
        </a:p>
      </dgm:t>
    </dgm:pt>
    <dgm:pt modelId="{612315CC-B273-4FC3-B694-3A53B8E1B4D3}">
      <dgm:prSet phldrT="[Text]" custT="1"/>
      <dgm:spPr>
        <a:solidFill>
          <a:srgbClr val="006397"/>
        </a:solidFill>
      </dgm:spPr>
      <dgm:t>
        <a:bodyPr/>
        <a:lstStyle/>
        <a:p>
          <a:r>
            <a:rPr lang="en-US" sz="1200" b="1" dirty="0">
              <a:latin typeface="Montserrat" panose="020B0604020202020204" charset="0"/>
            </a:rPr>
            <a:t>State Restaurant Associations</a:t>
          </a:r>
        </a:p>
      </dgm:t>
    </dgm:pt>
    <dgm:pt modelId="{79E02C0A-6A1D-4DE2-AFB9-6DC044E13E6D}" type="parTrans" cxnId="{AFC7044E-46BD-4ADA-BD01-86D09D7223EF}">
      <dgm:prSet/>
      <dgm:spPr/>
      <dgm:t>
        <a:bodyPr/>
        <a:lstStyle/>
        <a:p>
          <a:endParaRPr lang="en-US"/>
        </a:p>
      </dgm:t>
    </dgm:pt>
    <dgm:pt modelId="{14A93CF2-6796-4C44-B28F-E0F04DB1944C}" type="sibTrans" cxnId="{AFC7044E-46BD-4ADA-BD01-86D09D7223EF}">
      <dgm:prSet/>
      <dgm:spPr/>
      <dgm:t>
        <a:bodyPr/>
        <a:lstStyle/>
        <a:p>
          <a:endParaRPr lang="en-US"/>
        </a:p>
      </dgm:t>
    </dgm:pt>
    <dgm:pt modelId="{1E50B053-EA92-41C5-8927-A8E3E76D1116}" type="pres">
      <dgm:prSet presAssocID="{8CC63CD2-9F77-4307-9871-5F92355E592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33669F-7839-4CA1-A312-78DBED3A8241}" type="pres">
      <dgm:prSet presAssocID="{0D13172C-CC76-4790-A9FD-8BA9B82F980E}" presName="node" presStyleLbl="node1" presStyleIdx="0" presStyleCnt="5" custScaleX="110885" custScaleY="170592" custRadScaleRad="10000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7F7EF755-2A43-45B8-8FA5-CDD112F5135E}" type="pres">
      <dgm:prSet presAssocID="{0D13172C-CC76-4790-A9FD-8BA9B82F980E}" presName="spNode" presStyleCnt="0"/>
      <dgm:spPr/>
    </dgm:pt>
    <dgm:pt modelId="{BFE96DC1-FBB2-470F-BAC9-C5A437C7839E}" type="pres">
      <dgm:prSet presAssocID="{B360EEEC-8EAA-4246-ABBC-32C4C2298FAB}" presName="sibTrans" presStyleLbl="sibTrans1D1" presStyleIdx="0" presStyleCnt="5"/>
      <dgm:spPr/>
      <dgm:t>
        <a:bodyPr/>
        <a:lstStyle/>
        <a:p>
          <a:endParaRPr lang="en-US"/>
        </a:p>
      </dgm:t>
    </dgm:pt>
    <dgm:pt modelId="{C5C3DD55-542B-408C-9F37-16F767CB0B17}" type="pres">
      <dgm:prSet presAssocID="{32DED98E-F49D-4163-BC6A-EC0D4CA57C88}" presName="node" presStyleLbl="node1" presStyleIdx="1" presStyleCnt="5" custScaleX="110885" custScaleY="170592" custRadScaleRad="103217" custRadScaleInc="-648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6E3397A3-2AE6-4449-9B10-B532F05607C5}" type="pres">
      <dgm:prSet presAssocID="{32DED98E-F49D-4163-BC6A-EC0D4CA57C88}" presName="spNode" presStyleCnt="0"/>
      <dgm:spPr/>
    </dgm:pt>
    <dgm:pt modelId="{F7ACE14A-E2C3-4A93-8BC8-EECEECA124A9}" type="pres">
      <dgm:prSet presAssocID="{ED9E353F-0664-4699-9455-D5C2E062F8B7}" presName="sibTrans" presStyleLbl="sibTrans1D1" presStyleIdx="1" presStyleCnt="5"/>
      <dgm:spPr/>
      <dgm:t>
        <a:bodyPr/>
        <a:lstStyle/>
        <a:p>
          <a:endParaRPr lang="en-US"/>
        </a:p>
      </dgm:t>
    </dgm:pt>
    <dgm:pt modelId="{840E6F13-DD53-47CC-A081-B7D11A21507F}" type="pres">
      <dgm:prSet presAssocID="{9108A670-1138-4DFF-82CA-4C0D73442FAF}" presName="node" presStyleLbl="node1" presStyleIdx="2" presStyleCnt="5" custScaleX="110885" custScaleY="170592" custRadScaleRad="102512" custRadScaleInc="-763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60429352-7972-4C1E-A51B-2397A44F07CD}" type="pres">
      <dgm:prSet presAssocID="{9108A670-1138-4DFF-82CA-4C0D73442FAF}" presName="spNode" presStyleCnt="0"/>
      <dgm:spPr/>
    </dgm:pt>
    <dgm:pt modelId="{C8C787D5-6EF2-4136-9B1E-231973776FE0}" type="pres">
      <dgm:prSet presAssocID="{34377F83-C8EC-4309-8E45-B3AAA64439F1}" presName="sibTrans" presStyleLbl="sibTrans1D1" presStyleIdx="2" presStyleCnt="5"/>
      <dgm:spPr/>
      <dgm:t>
        <a:bodyPr/>
        <a:lstStyle/>
        <a:p>
          <a:endParaRPr lang="en-US"/>
        </a:p>
      </dgm:t>
    </dgm:pt>
    <dgm:pt modelId="{BB9DD1F2-7474-47C0-93DE-5E2C1BB20727}" type="pres">
      <dgm:prSet presAssocID="{15999723-70EC-4A2F-8A0C-0269456312CC}" presName="node" presStyleLbl="node1" presStyleIdx="3" presStyleCnt="5" custScaleX="110885" custScaleY="170483" custRadScaleRad="100221" custRadScaleInc="5633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25DFE0A6-5980-40AC-A1CA-820646A4B887}" type="pres">
      <dgm:prSet presAssocID="{15999723-70EC-4A2F-8A0C-0269456312CC}" presName="spNode" presStyleCnt="0"/>
      <dgm:spPr/>
    </dgm:pt>
    <dgm:pt modelId="{05BBA6F8-B109-4A39-BA86-5A8D7EEBF4E1}" type="pres">
      <dgm:prSet presAssocID="{B278B155-25AC-4F55-A609-EC29910E5F10}" presName="sibTrans" presStyleLbl="sibTrans1D1" presStyleIdx="3" presStyleCnt="5"/>
      <dgm:spPr/>
      <dgm:t>
        <a:bodyPr/>
        <a:lstStyle/>
        <a:p>
          <a:endParaRPr lang="en-US"/>
        </a:p>
      </dgm:t>
    </dgm:pt>
    <dgm:pt modelId="{2397CB1C-4A2F-40E4-B818-3C353B313EF3}" type="pres">
      <dgm:prSet presAssocID="{612315CC-B273-4FC3-B694-3A53B8E1B4D3}" presName="node" presStyleLbl="node1" presStyleIdx="4" presStyleCnt="5" custScaleX="110885" custScaleY="17059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CB2453BA-2D55-4EB1-B61B-E5BB9EE2D868}" type="pres">
      <dgm:prSet presAssocID="{612315CC-B273-4FC3-B694-3A53B8E1B4D3}" presName="spNode" presStyleCnt="0"/>
      <dgm:spPr/>
    </dgm:pt>
    <dgm:pt modelId="{ED7D9381-DB7C-4579-8D2A-0656C4AD90D7}" type="pres">
      <dgm:prSet presAssocID="{14A93CF2-6796-4C44-B28F-E0F04DB1944C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DAD47DC9-90F5-4C31-9743-5566D9954775}" type="presOf" srcId="{612315CC-B273-4FC3-B694-3A53B8E1B4D3}" destId="{2397CB1C-4A2F-40E4-B818-3C353B313EF3}" srcOrd="0" destOrd="0" presId="urn:microsoft.com/office/officeart/2005/8/layout/cycle6"/>
    <dgm:cxn modelId="{AB63BA51-1E60-4E1E-BA17-52180FAD1D7D}" type="presOf" srcId="{B278B155-25AC-4F55-A609-EC29910E5F10}" destId="{05BBA6F8-B109-4A39-BA86-5A8D7EEBF4E1}" srcOrd="0" destOrd="0" presId="urn:microsoft.com/office/officeart/2005/8/layout/cycle6"/>
    <dgm:cxn modelId="{E953661D-5017-4973-9C9F-6DF1B075D21D}" srcId="{8CC63CD2-9F77-4307-9871-5F92355E592B}" destId="{9108A670-1138-4DFF-82CA-4C0D73442FAF}" srcOrd="2" destOrd="0" parTransId="{B3C5A3D8-B705-4BCB-AA56-B52F610A113E}" sibTransId="{34377F83-C8EC-4309-8E45-B3AAA64439F1}"/>
    <dgm:cxn modelId="{65B6CD71-686C-4F50-94EC-4F02C81D4968}" type="presOf" srcId="{ED9E353F-0664-4699-9455-D5C2E062F8B7}" destId="{F7ACE14A-E2C3-4A93-8BC8-EECEECA124A9}" srcOrd="0" destOrd="0" presId="urn:microsoft.com/office/officeart/2005/8/layout/cycle6"/>
    <dgm:cxn modelId="{B3B4A968-AE77-475A-BE7D-EF32809FE52B}" type="presOf" srcId="{15999723-70EC-4A2F-8A0C-0269456312CC}" destId="{BB9DD1F2-7474-47C0-93DE-5E2C1BB20727}" srcOrd="0" destOrd="0" presId="urn:microsoft.com/office/officeart/2005/8/layout/cycle6"/>
    <dgm:cxn modelId="{F380918F-2C8D-4B5A-9968-D66E4262439B}" type="presOf" srcId="{0D13172C-CC76-4790-A9FD-8BA9B82F980E}" destId="{CE33669F-7839-4CA1-A312-78DBED3A8241}" srcOrd="0" destOrd="0" presId="urn:microsoft.com/office/officeart/2005/8/layout/cycle6"/>
    <dgm:cxn modelId="{F08AB08F-B2D8-4169-9BBA-5EAF9A59307D}" type="presOf" srcId="{8CC63CD2-9F77-4307-9871-5F92355E592B}" destId="{1E50B053-EA92-41C5-8927-A8E3E76D1116}" srcOrd="0" destOrd="0" presId="urn:microsoft.com/office/officeart/2005/8/layout/cycle6"/>
    <dgm:cxn modelId="{D1A31594-BF6C-4B36-82D1-2FD99A48E976}" type="presOf" srcId="{32DED98E-F49D-4163-BC6A-EC0D4CA57C88}" destId="{C5C3DD55-542B-408C-9F37-16F767CB0B17}" srcOrd="0" destOrd="0" presId="urn:microsoft.com/office/officeart/2005/8/layout/cycle6"/>
    <dgm:cxn modelId="{D32A185C-2D7E-4952-A358-FCF1E917DF92}" type="presOf" srcId="{34377F83-C8EC-4309-8E45-B3AAA64439F1}" destId="{C8C787D5-6EF2-4136-9B1E-231973776FE0}" srcOrd="0" destOrd="0" presId="urn:microsoft.com/office/officeart/2005/8/layout/cycle6"/>
    <dgm:cxn modelId="{56042244-37C7-460A-B537-E501F932DD4E}" srcId="{8CC63CD2-9F77-4307-9871-5F92355E592B}" destId="{0D13172C-CC76-4790-A9FD-8BA9B82F980E}" srcOrd="0" destOrd="0" parTransId="{0806FD41-BA92-49D6-84C4-A6606CEBDC72}" sibTransId="{B360EEEC-8EAA-4246-ABBC-32C4C2298FAB}"/>
    <dgm:cxn modelId="{1EDDC00E-8D77-49EC-BED1-DD65C17B1E2A}" type="presOf" srcId="{B360EEEC-8EAA-4246-ABBC-32C4C2298FAB}" destId="{BFE96DC1-FBB2-470F-BAC9-C5A437C7839E}" srcOrd="0" destOrd="0" presId="urn:microsoft.com/office/officeart/2005/8/layout/cycle6"/>
    <dgm:cxn modelId="{FB4913CE-606C-49F8-A6B1-75F84FA57EC6}" type="presOf" srcId="{14A93CF2-6796-4C44-B28F-E0F04DB1944C}" destId="{ED7D9381-DB7C-4579-8D2A-0656C4AD90D7}" srcOrd="0" destOrd="0" presId="urn:microsoft.com/office/officeart/2005/8/layout/cycle6"/>
    <dgm:cxn modelId="{AFC7044E-46BD-4ADA-BD01-86D09D7223EF}" srcId="{8CC63CD2-9F77-4307-9871-5F92355E592B}" destId="{612315CC-B273-4FC3-B694-3A53B8E1B4D3}" srcOrd="4" destOrd="0" parTransId="{79E02C0A-6A1D-4DE2-AFB9-6DC044E13E6D}" sibTransId="{14A93CF2-6796-4C44-B28F-E0F04DB1944C}"/>
    <dgm:cxn modelId="{6FE74547-8636-4D58-9563-DA591FA4ED25}" srcId="{8CC63CD2-9F77-4307-9871-5F92355E592B}" destId="{32DED98E-F49D-4163-BC6A-EC0D4CA57C88}" srcOrd="1" destOrd="0" parTransId="{673CA5BC-B085-41C8-8BB2-7245780A16C5}" sibTransId="{ED9E353F-0664-4699-9455-D5C2E062F8B7}"/>
    <dgm:cxn modelId="{8B3E7CDC-C04D-498A-A84F-4DB814454B7B}" srcId="{8CC63CD2-9F77-4307-9871-5F92355E592B}" destId="{15999723-70EC-4A2F-8A0C-0269456312CC}" srcOrd="3" destOrd="0" parTransId="{F25EE970-0814-4692-861C-031D83D87AAE}" sibTransId="{B278B155-25AC-4F55-A609-EC29910E5F10}"/>
    <dgm:cxn modelId="{6B85E82E-B431-423F-88DA-E6FDF1D23D6F}" type="presOf" srcId="{9108A670-1138-4DFF-82CA-4C0D73442FAF}" destId="{840E6F13-DD53-47CC-A081-B7D11A21507F}" srcOrd="0" destOrd="0" presId="urn:microsoft.com/office/officeart/2005/8/layout/cycle6"/>
    <dgm:cxn modelId="{22A8D853-8BFA-4747-83D8-AD8C65343110}" type="presParOf" srcId="{1E50B053-EA92-41C5-8927-A8E3E76D1116}" destId="{CE33669F-7839-4CA1-A312-78DBED3A8241}" srcOrd="0" destOrd="0" presId="urn:microsoft.com/office/officeart/2005/8/layout/cycle6"/>
    <dgm:cxn modelId="{29A8F541-B669-481C-A78E-78677B031AF9}" type="presParOf" srcId="{1E50B053-EA92-41C5-8927-A8E3E76D1116}" destId="{7F7EF755-2A43-45B8-8FA5-CDD112F5135E}" srcOrd="1" destOrd="0" presId="urn:microsoft.com/office/officeart/2005/8/layout/cycle6"/>
    <dgm:cxn modelId="{4D6F00F9-3E61-4E96-B88A-9A00796BC704}" type="presParOf" srcId="{1E50B053-EA92-41C5-8927-A8E3E76D1116}" destId="{BFE96DC1-FBB2-470F-BAC9-C5A437C7839E}" srcOrd="2" destOrd="0" presId="urn:microsoft.com/office/officeart/2005/8/layout/cycle6"/>
    <dgm:cxn modelId="{825E095A-3756-4B51-AB95-90F87D577277}" type="presParOf" srcId="{1E50B053-EA92-41C5-8927-A8E3E76D1116}" destId="{C5C3DD55-542B-408C-9F37-16F767CB0B17}" srcOrd="3" destOrd="0" presId="urn:microsoft.com/office/officeart/2005/8/layout/cycle6"/>
    <dgm:cxn modelId="{5DEE79C9-626D-4256-8A2F-22EAA53F3F05}" type="presParOf" srcId="{1E50B053-EA92-41C5-8927-A8E3E76D1116}" destId="{6E3397A3-2AE6-4449-9B10-B532F05607C5}" srcOrd="4" destOrd="0" presId="urn:microsoft.com/office/officeart/2005/8/layout/cycle6"/>
    <dgm:cxn modelId="{1F4086A3-AA37-4DDD-AADA-D1CF7EF9BF43}" type="presParOf" srcId="{1E50B053-EA92-41C5-8927-A8E3E76D1116}" destId="{F7ACE14A-E2C3-4A93-8BC8-EECEECA124A9}" srcOrd="5" destOrd="0" presId="urn:microsoft.com/office/officeart/2005/8/layout/cycle6"/>
    <dgm:cxn modelId="{3138D911-31BA-45B9-991D-C35280CB46B5}" type="presParOf" srcId="{1E50B053-EA92-41C5-8927-A8E3E76D1116}" destId="{840E6F13-DD53-47CC-A081-B7D11A21507F}" srcOrd="6" destOrd="0" presId="urn:microsoft.com/office/officeart/2005/8/layout/cycle6"/>
    <dgm:cxn modelId="{F713C988-133E-493F-A058-5E2B071B8F49}" type="presParOf" srcId="{1E50B053-EA92-41C5-8927-A8E3E76D1116}" destId="{60429352-7972-4C1E-A51B-2397A44F07CD}" srcOrd="7" destOrd="0" presId="urn:microsoft.com/office/officeart/2005/8/layout/cycle6"/>
    <dgm:cxn modelId="{4FDDB2D8-01F9-47A2-BF92-2420041962F9}" type="presParOf" srcId="{1E50B053-EA92-41C5-8927-A8E3E76D1116}" destId="{C8C787D5-6EF2-4136-9B1E-231973776FE0}" srcOrd="8" destOrd="0" presId="urn:microsoft.com/office/officeart/2005/8/layout/cycle6"/>
    <dgm:cxn modelId="{3CA437F8-FB75-40EC-8580-2B8582E32CB0}" type="presParOf" srcId="{1E50B053-EA92-41C5-8927-A8E3E76D1116}" destId="{BB9DD1F2-7474-47C0-93DE-5E2C1BB20727}" srcOrd="9" destOrd="0" presId="urn:microsoft.com/office/officeart/2005/8/layout/cycle6"/>
    <dgm:cxn modelId="{F35D17CF-0400-400A-B667-8A34661EEAD0}" type="presParOf" srcId="{1E50B053-EA92-41C5-8927-A8E3E76D1116}" destId="{25DFE0A6-5980-40AC-A1CA-820646A4B887}" srcOrd="10" destOrd="0" presId="urn:microsoft.com/office/officeart/2005/8/layout/cycle6"/>
    <dgm:cxn modelId="{5F06F321-8ED8-40E4-B68B-666C3505E887}" type="presParOf" srcId="{1E50B053-EA92-41C5-8927-A8E3E76D1116}" destId="{05BBA6F8-B109-4A39-BA86-5A8D7EEBF4E1}" srcOrd="11" destOrd="0" presId="urn:microsoft.com/office/officeart/2005/8/layout/cycle6"/>
    <dgm:cxn modelId="{B710EB2D-4703-481E-A3CC-3B9FAB00D2F6}" type="presParOf" srcId="{1E50B053-EA92-41C5-8927-A8E3E76D1116}" destId="{2397CB1C-4A2F-40E4-B818-3C353B313EF3}" srcOrd="12" destOrd="0" presId="urn:microsoft.com/office/officeart/2005/8/layout/cycle6"/>
    <dgm:cxn modelId="{1B97ED43-D42F-46C2-8443-CB8F74B6247A}" type="presParOf" srcId="{1E50B053-EA92-41C5-8927-A8E3E76D1116}" destId="{CB2453BA-2D55-4EB1-B61B-E5BB9EE2D868}" srcOrd="13" destOrd="0" presId="urn:microsoft.com/office/officeart/2005/8/layout/cycle6"/>
    <dgm:cxn modelId="{E959E19F-C97F-409C-B49A-A670E3F3871F}" type="presParOf" srcId="{1E50B053-EA92-41C5-8927-A8E3E76D1116}" destId="{ED7D9381-DB7C-4579-8D2A-0656C4AD90D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5C85AB-C552-4A43-95BB-62FDFA70226C}" type="doc">
      <dgm:prSet loTypeId="urn:microsoft.com/office/officeart/2005/8/layout/process4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8EE222B6-CE2D-4A14-A449-24A5027F2CA4}">
      <dgm:prSet phldrT="[Text]"/>
      <dgm:spPr/>
      <dgm:t>
        <a:bodyPr/>
        <a:lstStyle/>
        <a:p>
          <a:r>
            <a:rPr lang="en-US" dirty="0"/>
            <a:t>ATTRACTION</a:t>
          </a:r>
        </a:p>
      </dgm:t>
    </dgm:pt>
    <dgm:pt modelId="{7D4F47DD-F694-4E0B-9765-EEE940EC406B}" type="parTrans" cxnId="{5588D027-E72B-4C90-8C10-48AA6C726C9F}">
      <dgm:prSet/>
      <dgm:spPr/>
      <dgm:t>
        <a:bodyPr/>
        <a:lstStyle/>
        <a:p>
          <a:endParaRPr lang="en-US"/>
        </a:p>
      </dgm:t>
    </dgm:pt>
    <dgm:pt modelId="{DB7FAC42-8CDA-4159-92B1-1E666079FA2C}" type="sibTrans" cxnId="{5588D027-E72B-4C90-8C10-48AA6C726C9F}">
      <dgm:prSet/>
      <dgm:spPr/>
      <dgm:t>
        <a:bodyPr/>
        <a:lstStyle/>
        <a:p>
          <a:endParaRPr lang="en-US"/>
        </a:p>
      </dgm:t>
    </dgm:pt>
    <dgm:pt modelId="{D927F94E-AD0B-43CD-B827-82363F0129B9}">
      <dgm:prSet phldrT="[Text]"/>
      <dgm:spPr/>
      <dgm:t>
        <a:bodyPr/>
        <a:lstStyle/>
        <a:p>
          <a:r>
            <a:rPr lang="en-US" dirty="0"/>
            <a:t>Ready to Work / Workforce Development	</a:t>
          </a:r>
        </a:p>
      </dgm:t>
    </dgm:pt>
    <dgm:pt modelId="{A0B7FBD6-F486-4578-9AA6-16A284857798}" type="parTrans" cxnId="{83ABDF22-EB92-489F-A3F3-7187033A0E5C}">
      <dgm:prSet/>
      <dgm:spPr/>
      <dgm:t>
        <a:bodyPr/>
        <a:lstStyle/>
        <a:p>
          <a:endParaRPr lang="en-US"/>
        </a:p>
      </dgm:t>
    </dgm:pt>
    <dgm:pt modelId="{8DB8BB17-BCA2-48AD-8AA1-ABA4859ECA6F}" type="sibTrans" cxnId="{83ABDF22-EB92-489F-A3F3-7187033A0E5C}">
      <dgm:prSet/>
      <dgm:spPr/>
      <dgm:t>
        <a:bodyPr/>
        <a:lstStyle/>
        <a:p>
          <a:endParaRPr lang="en-US"/>
        </a:p>
      </dgm:t>
    </dgm:pt>
    <dgm:pt modelId="{CD67F410-EA20-49C4-9979-E8FF747B61FD}">
      <dgm:prSet phldrT="[Text]"/>
      <dgm:spPr/>
      <dgm:t>
        <a:bodyPr/>
        <a:lstStyle/>
        <a:p>
          <a:r>
            <a:rPr lang="en-US" dirty="0"/>
            <a:t>Entry Level Position</a:t>
          </a:r>
        </a:p>
      </dgm:t>
    </dgm:pt>
    <dgm:pt modelId="{DED48410-4EC8-4CAA-8C7E-5A610E0BB8F8}" type="parTrans" cxnId="{C63D79A9-0BAF-465E-B3AA-CE38AC5B36F5}">
      <dgm:prSet/>
      <dgm:spPr/>
      <dgm:t>
        <a:bodyPr/>
        <a:lstStyle/>
        <a:p>
          <a:endParaRPr lang="en-US"/>
        </a:p>
      </dgm:t>
    </dgm:pt>
    <dgm:pt modelId="{B2C96055-4E30-47B3-B7B9-7EA6A9B2AD25}" type="sibTrans" cxnId="{C63D79A9-0BAF-465E-B3AA-CE38AC5B36F5}">
      <dgm:prSet/>
      <dgm:spPr/>
      <dgm:t>
        <a:bodyPr/>
        <a:lstStyle/>
        <a:p>
          <a:endParaRPr lang="en-US"/>
        </a:p>
      </dgm:t>
    </dgm:pt>
    <dgm:pt modelId="{DCA6702F-D6AC-458F-AA24-95672031833F}">
      <dgm:prSet phldrT="[Text]"/>
      <dgm:spPr/>
      <dgm:t>
        <a:bodyPr/>
        <a:lstStyle/>
        <a:p>
          <a:r>
            <a:rPr lang="en-US" dirty="0"/>
            <a:t>ENGAGEMENT</a:t>
          </a:r>
        </a:p>
      </dgm:t>
    </dgm:pt>
    <dgm:pt modelId="{64D23309-A628-4A36-B0BE-1ED77B0C71B4}" type="parTrans" cxnId="{DFD35A2F-F6BF-4962-9869-64E1086A96B4}">
      <dgm:prSet/>
      <dgm:spPr/>
      <dgm:t>
        <a:bodyPr/>
        <a:lstStyle/>
        <a:p>
          <a:endParaRPr lang="en-US"/>
        </a:p>
      </dgm:t>
    </dgm:pt>
    <dgm:pt modelId="{9BD90B1E-6A66-4E94-948F-4585886525E3}" type="sibTrans" cxnId="{DFD35A2F-F6BF-4962-9869-64E1086A96B4}">
      <dgm:prSet/>
      <dgm:spPr/>
      <dgm:t>
        <a:bodyPr/>
        <a:lstStyle/>
        <a:p>
          <a:endParaRPr lang="en-US"/>
        </a:p>
      </dgm:t>
    </dgm:pt>
    <dgm:pt modelId="{7A0C61EA-0935-4909-9B29-EE4B36F979DC}">
      <dgm:prSet phldrT="[Text]"/>
      <dgm:spPr/>
      <dgm:t>
        <a:bodyPr/>
        <a:lstStyle/>
        <a:p>
          <a:r>
            <a:rPr lang="en-US" dirty="0"/>
            <a:t>Post-Secondary Classes</a:t>
          </a:r>
        </a:p>
      </dgm:t>
    </dgm:pt>
    <dgm:pt modelId="{F960472A-FC84-4A2C-80D0-F75A97FA6212}" type="parTrans" cxnId="{15B7A1A6-FD1C-47E2-8665-9F7E44028D33}">
      <dgm:prSet/>
      <dgm:spPr/>
      <dgm:t>
        <a:bodyPr/>
        <a:lstStyle/>
        <a:p>
          <a:endParaRPr lang="en-US"/>
        </a:p>
      </dgm:t>
    </dgm:pt>
    <dgm:pt modelId="{A1B3EC3E-5631-40BA-88A6-3FD5D3626E34}" type="sibTrans" cxnId="{15B7A1A6-FD1C-47E2-8665-9F7E44028D33}">
      <dgm:prSet/>
      <dgm:spPr/>
      <dgm:t>
        <a:bodyPr/>
        <a:lstStyle/>
        <a:p>
          <a:endParaRPr lang="en-US"/>
        </a:p>
      </dgm:t>
    </dgm:pt>
    <dgm:pt modelId="{1CB316A5-F621-45BC-8969-7C36BFEBE8C7}">
      <dgm:prSet phldrT="[Text]"/>
      <dgm:spPr/>
      <dgm:t>
        <a:bodyPr/>
        <a:lstStyle/>
        <a:p>
          <a:r>
            <a:rPr lang="en-US" dirty="0"/>
            <a:t>Apprenticeship</a:t>
          </a:r>
        </a:p>
      </dgm:t>
    </dgm:pt>
    <dgm:pt modelId="{552A8681-A6D6-4899-A20B-E61AF840A7B6}" type="parTrans" cxnId="{9E80EC6C-CC5F-4AFD-9D35-5C2AE8E1A12C}">
      <dgm:prSet/>
      <dgm:spPr/>
      <dgm:t>
        <a:bodyPr/>
        <a:lstStyle/>
        <a:p>
          <a:endParaRPr lang="en-US"/>
        </a:p>
      </dgm:t>
    </dgm:pt>
    <dgm:pt modelId="{6717939C-9DF8-4FAC-BEF9-9293EA5FC9F6}" type="sibTrans" cxnId="{9E80EC6C-CC5F-4AFD-9D35-5C2AE8E1A12C}">
      <dgm:prSet/>
      <dgm:spPr/>
      <dgm:t>
        <a:bodyPr/>
        <a:lstStyle/>
        <a:p>
          <a:endParaRPr lang="en-US"/>
        </a:p>
      </dgm:t>
    </dgm:pt>
    <dgm:pt modelId="{5D568237-F0B9-42DF-970A-E5CCE58A7EA1}">
      <dgm:prSet phldrT="[Text]"/>
      <dgm:spPr/>
      <dgm:t>
        <a:bodyPr/>
        <a:lstStyle/>
        <a:p>
          <a:r>
            <a:rPr lang="en-US" dirty="0"/>
            <a:t>ADVANCEMENT</a:t>
          </a:r>
        </a:p>
      </dgm:t>
    </dgm:pt>
    <dgm:pt modelId="{D7FF5395-C7EB-448A-84F5-FDE3C8B5B8EE}" type="parTrans" cxnId="{F648981A-439E-4D13-8B57-52336CE6620A}">
      <dgm:prSet/>
      <dgm:spPr/>
      <dgm:t>
        <a:bodyPr/>
        <a:lstStyle/>
        <a:p>
          <a:endParaRPr lang="en-US"/>
        </a:p>
      </dgm:t>
    </dgm:pt>
    <dgm:pt modelId="{F1DF4E9A-1AA9-4A53-B1DA-09E5E3E9B28D}" type="sibTrans" cxnId="{F648981A-439E-4D13-8B57-52336CE6620A}">
      <dgm:prSet/>
      <dgm:spPr/>
      <dgm:t>
        <a:bodyPr/>
        <a:lstStyle/>
        <a:p>
          <a:endParaRPr lang="en-US"/>
        </a:p>
      </dgm:t>
    </dgm:pt>
    <dgm:pt modelId="{FD53E5F7-D0AD-4F99-B06C-8441F1B766F7}">
      <dgm:prSet phldrT="[Text]"/>
      <dgm:spPr/>
      <dgm:t>
        <a:bodyPr/>
        <a:lstStyle/>
        <a:p>
          <a:r>
            <a:rPr lang="en-US" dirty="0"/>
            <a:t>Post-Secondary Degree</a:t>
          </a:r>
        </a:p>
      </dgm:t>
    </dgm:pt>
    <dgm:pt modelId="{0C30B58C-9FB6-4287-8486-10B44C66A8C8}" type="parTrans" cxnId="{CC4321BE-4043-4B40-BD7F-01E83C4A5845}">
      <dgm:prSet/>
      <dgm:spPr/>
      <dgm:t>
        <a:bodyPr/>
        <a:lstStyle/>
        <a:p>
          <a:endParaRPr lang="en-US"/>
        </a:p>
      </dgm:t>
    </dgm:pt>
    <dgm:pt modelId="{7C109EAD-9DE6-4331-A0FA-297CB232CCE3}" type="sibTrans" cxnId="{CC4321BE-4043-4B40-BD7F-01E83C4A5845}">
      <dgm:prSet/>
      <dgm:spPr/>
      <dgm:t>
        <a:bodyPr/>
        <a:lstStyle/>
        <a:p>
          <a:endParaRPr lang="en-US"/>
        </a:p>
      </dgm:t>
    </dgm:pt>
    <dgm:pt modelId="{989B2F0D-B147-4F53-A0FF-6C86BE082E70}">
      <dgm:prSet phldrT="[Text]"/>
      <dgm:spPr/>
      <dgm:t>
        <a:bodyPr/>
        <a:lstStyle/>
        <a:p>
          <a:r>
            <a:rPr lang="en-US" dirty="0"/>
            <a:t>Apprenticeship</a:t>
          </a:r>
        </a:p>
      </dgm:t>
    </dgm:pt>
    <dgm:pt modelId="{6EDCA613-469E-4E46-8B99-5F8E40ECB614}" type="parTrans" cxnId="{E789169F-5661-4761-BB9A-30ACA8A1C0D5}">
      <dgm:prSet/>
      <dgm:spPr/>
      <dgm:t>
        <a:bodyPr/>
        <a:lstStyle/>
        <a:p>
          <a:endParaRPr lang="en-US"/>
        </a:p>
      </dgm:t>
    </dgm:pt>
    <dgm:pt modelId="{56E973E3-24D6-4302-B7F0-ACC4845DF799}" type="sibTrans" cxnId="{E789169F-5661-4761-BB9A-30ACA8A1C0D5}">
      <dgm:prSet/>
      <dgm:spPr/>
      <dgm:t>
        <a:bodyPr/>
        <a:lstStyle/>
        <a:p>
          <a:endParaRPr lang="en-US"/>
        </a:p>
      </dgm:t>
    </dgm:pt>
    <dgm:pt modelId="{83094CB1-C86B-4B5B-85FD-54B662768AF0}" type="pres">
      <dgm:prSet presAssocID="{025C85AB-C552-4A43-95BB-62FDFA7022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E6B0F1-C477-481F-AF65-73B525FD66BA}" type="pres">
      <dgm:prSet presAssocID="{5D568237-F0B9-42DF-970A-E5CCE58A7EA1}" presName="boxAndChildren" presStyleCnt="0"/>
      <dgm:spPr/>
    </dgm:pt>
    <dgm:pt modelId="{910D39F6-483F-40DF-A20A-91666762D7D1}" type="pres">
      <dgm:prSet presAssocID="{5D568237-F0B9-42DF-970A-E5CCE58A7EA1}" presName="parentTextBox" presStyleLbl="node1" presStyleIdx="0" presStyleCnt="3"/>
      <dgm:spPr/>
      <dgm:t>
        <a:bodyPr/>
        <a:lstStyle/>
        <a:p>
          <a:endParaRPr lang="en-US"/>
        </a:p>
      </dgm:t>
    </dgm:pt>
    <dgm:pt modelId="{5EF1A024-64F9-48B2-A50F-2D1843A4836B}" type="pres">
      <dgm:prSet presAssocID="{5D568237-F0B9-42DF-970A-E5CCE58A7EA1}" presName="entireBox" presStyleLbl="node1" presStyleIdx="0" presStyleCnt="3"/>
      <dgm:spPr/>
      <dgm:t>
        <a:bodyPr/>
        <a:lstStyle/>
        <a:p>
          <a:endParaRPr lang="en-US"/>
        </a:p>
      </dgm:t>
    </dgm:pt>
    <dgm:pt modelId="{EBCC7659-5113-4E34-81FB-BAA7BAC853D9}" type="pres">
      <dgm:prSet presAssocID="{5D568237-F0B9-42DF-970A-E5CCE58A7EA1}" presName="descendantBox" presStyleCnt="0"/>
      <dgm:spPr/>
    </dgm:pt>
    <dgm:pt modelId="{AFFD71AE-3776-4E37-9304-8A26C120CE8E}" type="pres">
      <dgm:prSet presAssocID="{FD53E5F7-D0AD-4F99-B06C-8441F1B766F7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F132-7696-4D98-A49D-3840CFFD224C}" type="pres">
      <dgm:prSet presAssocID="{989B2F0D-B147-4F53-A0FF-6C86BE082E70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C4291-4C16-4C74-ADA1-B053EB403F9A}" type="pres">
      <dgm:prSet presAssocID="{9BD90B1E-6A66-4E94-948F-4585886525E3}" presName="sp" presStyleCnt="0"/>
      <dgm:spPr/>
    </dgm:pt>
    <dgm:pt modelId="{9ABBBCC5-8350-4731-A318-099AD6D7310B}" type="pres">
      <dgm:prSet presAssocID="{DCA6702F-D6AC-458F-AA24-95672031833F}" presName="arrowAndChildren" presStyleCnt="0"/>
      <dgm:spPr/>
    </dgm:pt>
    <dgm:pt modelId="{DD6EAA86-AD4E-4FA3-BDA5-114E570CEB7C}" type="pres">
      <dgm:prSet presAssocID="{DCA6702F-D6AC-458F-AA24-95672031833F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8421E49B-70E1-4938-BDFF-9EBF2F1EE4E6}" type="pres">
      <dgm:prSet presAssocID="{DCA6702F-D6AC-458F-AA24-95672031833F}" presName="arrow" presStyleLbl="node1" presStyleIdx="1" presStyleCnt="3"/>
      <dgm:spPr/>
      <dgm:t>
        <a:bodyPr/>
        <a:lstStyle/>
        <a:p>
          <a:endParaRPr lang="en-US"/>
        </a:p>
      </dgm:t>
    </dgm:pt>
    <dgm:pt modelId="{86ACEBB4-F5A5-4D68-8824-0990A09F15BB}" type="pres">
      <dgm:prSet presAssocID="{DCA6702F-D6AC-458F-AA24-95672031833F}" presName="descendantArrow" presStyleCnt="0"/>
      <dgm:spPr/>
    </dgm:pt>
    <dgm:pt modelId="{2D6E2FEB-469E-44AA-B03F-9E9B7CED3778}" type="pres">
      <dgm:prSet presAssocID="{7A0C61EA-0935-4909-9B29-EE4B36F979DC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04F05-5910-4384-8BB2-759C7B4F4B32}" type="pres">
      <dgm:prSet presAssocID="{1CB316A5-F621-45BC-8969-7C36BFEBE8C7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0DE8D-2E67-4D17-8A79-398A7B504660}" type="pres">
      <dgm:prSet presAssocID="{DB7FAC42-8CDA-4159-92B1-1E666079FA2C}" presName="sp" presStyleCnt="0"/>
      <dgm:spPr/>
    </dgm:pt>
    <dgm:pt modelId="{9078055F-344D-403F-959F-A88579CBDB70}" type="pres">
      <dgm:prSet presAssocID="{8EE222B6-CE2D-4A14-A449-24A5027F2CA4}" presName="arrowAndChildren" presStyleCnt="0"/>
      <dgm:spPr/>
    </dgm:pt>
    <dgm:pt modelId="{79065FDE-BD15-4FC3-8671-6C4AB31A913B}" type="pres">
      <dgm:prSet presAssocID="{8EE222B6-CE2D-4A14-A449-24A5027F2CA4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FD798AD0-ADC4-4F41-BBC4-EFE2E776CDF2}" type="pres">
      <dgm:prSet presAssocID="{8EE222B6-CE2D-4A14-A449-24A5027F2CA4}" presName="arrow" presStyleLbl="node1" presStyleIdx="2" presStyleCnt="3"/>
      <dgm:spPr/>
      <dgm:t>
        <a:bodyPr/>
        <a:lstStyle/>
        <a:p>
          <a:endParaRPr lang="en-US"/>
        </a:p>
      </dgm:t>
    </dgm:pt>
    <dgm:pt modelId="{01CAB334-7CE4-4520-A24C-01C2D4FD895C}" type="pres">
      <dgm:prSet presAssocID="{8EE222B6-CE2D-4A14-A449-24A5027F2CA4}" presName="descendantArrow" presStyleCnt="0"/>
      <dgm:spPr/>
    </dgm:pt>
    <dgm:pt modelId="{FE27490D-DD27-4790-8818-9FD6EAE142C1}" type="pres">
      <dgm:prSet presAssocID="{D927F94E-AD0B-43CD-B827-82363F0129B9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A911A-F109-4E67-B418-010E2A2BCA47}" type="pres">
      <dgm:prSet presAssocID="{CD67F410-EA20-49C4-9979-E8FF747B61FD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80EC6C-CC5F-4AFD-9D35-5C2AE8E1A12C}" srcId="{DCA6702F-D6AC-458F-AA24-95672031833F}" destId="{1CB316A5-F621-45BC-8969-7C36BFEBE8C7}" srcOrd="1" destOrd="0" parTransId="{552A8681-A6D6-4899-A20B-E61AF840A7B6}" sibTransId="{6717939C-9DF8-4FAC-BEF9-9293EA5FC9F6}"/>
    <dgm:cxn modelId="{DFD35A2F-F6BF-4962-9869-64E1086A96B4}" srcId="{025C85AB-C552-4A43-95BB-62FDFA70226C}" destId="{DCA6702F-D6AC-458F-AA24-95672031833F}" srcOrd="1" destOrd="0" parTransId="{64D23309-A628-4A36-B0BE-1ED77B0C71B4}" sibTransId="{9BD90B1E-6A66-4E94-948F-4585886525E3}"/>
    <dgm:cxn modelId="{5588D027-E72B-4C90-8C10-48AA6C726C9F}" srcId="{025C85AB-C552-4A43-95BB-62FDFA70226C}" destId="{8EE222B6-CE2D-4A14-A449-24A5027F2CA4}" srcOrd="0" destOrd="0" parTransId="{7D4F47DD-F694-4E0B-9765-EEE940EC406B}" sibTransId="{DB7FAC42-8CDA-4159-92B1-1E666079FA2C}"/>
    <dgm:cxn modelId="{82D44348-DE9F-46C4-B376-D98581FF2E20}" type="presOf" srcId="{7A0C61EA-0935-4909-9B29-EE4B36F979DC}" destId="{2D6E2FEB-469E-44AA-B03F-9E9B7CED3778}" srcOrd="0" destOrd="0" presId="urn:microsoft.com/office/officeart/2005/8/layout/process4"/>
    <dgm:cxn modelId="{A1F4E52C-A8F9-4774-B412-5C5342A17B0F}" type="presOf" srcId="{989B2F0D-B147-4F53-A0FF-6C86BE082E70}" destId="{703DF132-7696-4D98-A49D-3840CFFD224C}" srcOrd="0" destOrd="0" presId="urn:microsoft.com/office/officeart/2005/8/layout/process4"/>
    <dgm:cxn modelId="{C63D79A9-0BAF-465E-B3AA-CE38AC5B36F5}" srcId="{8EE222B6-CE2D-4A14-A449-24A5027F2CA4}" destId="{CD67F410-EA20-49C4-9979-E8FF747B61FD}" srcOrd="1" destOrd="0" parTransId="{DED48410-4EC8-4CAA-8C7E-5A610E0BB8F8}" sibTransId="{B2C96055-4E30-47B3-B7B9-7EA6A9B2AD25}"/>
    <dgm:cxn modelId="{CC4321BE-4043-4B40-BD7F-01E83C4A5845}" srcId="{5D568237-F0B9-42DF-970A-E5CCE58A7EA1}" destId="{FD53E5F7-D0AD-4F99-B06C-8441F1B766F7}" srcOrd="0" destOrd="0" parTransId="{0C30B58C-9FB6-4287-8486-10B44C66A8C8}" sibTransId="{7C109EAD-9DE6-4331-A0FA-297CB232CCE3}"/>
    <dgm:cxn modelId="{0AAFFE6E-8DA8-471E-AE3C-BE88929A1CA1}" type="presOf" srcId="{DCA6702F-D6AC-458F-AA24-95672031833F}" destId="{DD6EAA86-AD4E-4FA3-BDA5-114E570CEB7C}" srcOrd="0" destOrd="0" presId="urn:microsoft.com/office/officeart/2005/8/layout/process4"/>
    <dgm:cxn modelId="{152110D0-BE41-42BF-A2AF-0E7013267EBC}" type="presOf" srcId="{5D568237-F0B9-42DF-970A-E5CCE58A7EA1}" destId="{5EF1A024-64F9-48B2-A50F-2D1843A4836B}" srcOrd="1" destOrd="0" presId="urn:microsoft.com/office/officeart/2005/8/layout/process4"/>
    <dgm:cxn modelId="{FF8A294C-EC6C-43C9-8262-B77DB307A1E3}" type="presOf" srcId="{8EE222B6-CE2D-4A14-A449-24A5027F2CA4}" destId="{79065FDE-BD15-4FC3-8671-6C4AB31A913B}" srcOrd="0" destOrd="0" presId="urn:microsoft.com/office/officeart/2005/8/layout/process4"/>
    <dgm:cxn modelId="{CEAA9679-69F6-4A55-A073-57B75C502280}" type="presOf" srcId="{D927F94E-AD0B-43CD-B827-82363F0129B9}" destId="{FE27490D-DD27-4790-8818-9FD6EAE142C1}" srcOrd="0" destOrd="0" presId="urn:microsoft.com/office/officeart/2005/8/layout/process4"/>
    <dgm:cxn modelId="{E789169F-5661-4761-BB9A-30ACA8A1C0D5}" srcId="{5D568237-F0B9-42DF-970A-E5CCE58A7EA1}" destId="{989B2F0D-B147-4F53-A0FF-6C86BE082E70}" srcOrd="1" destOrd="0" parTransId="{6EDCA613-469E-4E46-8B99-5F8E40ECB614}" sibTransId="{56E973E3-24D6-4302-B7F0-ACC4845DF799}"/>
    <dgm:cxn modelId="{F648981A-439E-4D13-8B57-52336CE6620A}" srcId="{025C85AB-C552-4A43-95BB-62FDFA70226C}" destId="{5D568237-F0B9-42DF-970A-E5CCE58A7EA1}" srcOrd="2" destOrd="0" parTransId="{D7FF5395-C7EB-448A-84F5-FDE3C8B5B8EE}" sibTransId="{F1DF4E9A-1AA9-4A53-B1DA-09E5E3E9B28D}"/>
    <dgm:cxn modelId="{15B7A1A6-FD1C-47E2-8665-9F7E44028D33}" srcId="{DCA6702F-D6AC-458F-AA24-95672031833F}" destId="{7A0C61EA-0935-4909-9B29-EE4B36F979DC}" srcOrd="0" destOrd="0" parTransId="{F960472A-FC84-4A2C-80D0-F75A97FA6212}" sibTransId="{A1B3EC3E-5631-40BA-88A6-3FD5D3626E34}"/>
    <dgm:cxn modelId="{7C814020-EFD7-49F6-9182-F63491E122EE}" type="presOf" srcId="{DCA6702F-D6AC-458F-AA24-95672031833F}" destId="{8421E49B-70E1-4938-BDFF-9EBF2F1EE4E6}" srcOrd="1" destOrd="0" presId="urn:microsoft.com/office/officeart/2005/8/layout/process4"/>
    <dgm:cxn modelId="{20B855C2-6119-4B02-A289-24C6453EF918}" type="presOf" srcId="{025C85AB-C552-4A43-95BB-62FDFA70226C}" destId="{83094CB1-C86B-4B5B-85FD-54B662768AF0}" srcOrd="0" destOrd="0" presId="urn:microsoft.com/office/officeart/2005/8/layout/process4"/>
    <dgm:cxn modelId="{EB4CD084-D0C4-436D-A41C-9D84AD2F177E}" type="presOf" srcId="{5D568237-F0B9-42DF-970A-E5CCE58A7EA1}" destId="{910D39F6-483F-40DF-A20A-91666762D7D1}" srcOrd="0" destOrd="0" presId="urn:microsoft.com/office/officeart/2005/8/layout/process4"/>
    <dgm:cxn modelId="{6296B293-533F-42C8-BA8C-31BB189974E4}" type="presOf" srcId="{8EE222B6-CE2D-4A14-A449-24A5027F2CA4}" destId="{FD798AD0-ADC4-4F41-BBC4-EFE2E776CDF2}" srcOrd="1" destOrd="0" presId="urn:microsoft.com/office/officeart/2005/8/layout/process4"/>
    <dgm:cxn modelId="{249DC609-C82C-47A3-A13D-6342D5FF042A}" type="presOf" srcId="{CD67F410-EA20-49C4-9979-E8FF747B61FD}" destId="{A29A911A-F109-4E67-B418-010E2A2BCA47}" srcOrd="0" destOrd="0" presId="urn:microsoft.com/office/officeart/2005/8/layout/process4"/>
    <dgm:cxn modelId="{58FC1E35-3273-4361-AFDF-654FD64DB578}" type="presOf" srcId="{FD53E5F7-D0AD-4F99-B06C-8441F1B766F7}" destId="{AFFD71AE-3776-4E37-9304-8A26C120CE8E}" srcOrd="0" destOrd="0" presId="urn:microsoft.com/office/officeart/2005/8/layout/process4"/>
    <dgm:cxn modelId="{83ABDF22-EB92-489F-A3F3-7187033A0E5C}" srcId="{8EE222B6-CE2D-4A14-A449-24A5027F2CA4}" destId="{D927F94E-AD0B-43CD-B827-82363F0129B9}" srcOrd="0" destOrd="0" parTransId="{A0B7FBD6-F486-4578-9AA6-16A284857798}" sibTransId="{8DB8BB17-BCA2-48AD-8AA1-ABA4859ECA6F}"/>
    <dgm:cxn modelId="{B7BADB7C-8F15-4650-AB96-5E9778CD351A}" type="presOf" srcId="{1CB316A5-F621-45BC-8969-7C36BFEBE8C7}" destId="{C6004F05-5910-4384-8BB2-759C7B4F4B32}" srcOrd="0" destOrd="0" presId="urn:microsoft.com/office/officeart/2005/8/layout/process4"/>
    <dgm:cxn modelId="{7C0EC4AB-BE93-4C0D-8EBB-CF9362E75F8A}" type="presParOf" srcId="{83094CB1-C86B-4B5B-85FD-54B662768AF0}" destId="{41E6B0F1-C477-481F-AF65-73B525FD66BA}" srcOrd="0" destOrd="0" presId="urn:microsoft.com/office/officeart/2005/8/layout/process4"/>
    <dgm:cxn modelId="{87FB1F44-AF5A-4023-8FD5-BCC856AD0A63}" type="presParOf" srcId="{41E6B0F1-C477-481F-AF65-73B525FD66BA}" destId="{910D39F6-483F-40DF-A20A-91666762D7D1}" srcOrd="0" destOrd="0" presId="urn:microsoft.com/office/officeart/2005/8/layout/process4"/>
    <dgm:cxn modelId="{F77E76F2-10F5-4DF2-B20A-741D4D294EEA}" type="presParOf" srcId="{41E6B0F1-C477-481F-AF65-73B525FD66BA}" destId="{5EF1A024-64F9-48B2-A50F-2D1843A4836B}" srcOrd="1" destOrd="0" presId="urn:microsoft.com/office/officeart/2005/8/layout/process4"/>
    <dgm:cxn modelId="{4F982B56-59FE-4E8E-92ED-9BDA6BD24936}" type="presParOf" srcId="{41E6B0F1-C477-481F-AF65-73B525FD66BA}" destId="{EBCC7659-5113-4E34-81FB-BAA7BAC853D9}" srcOrd="2" destOrd="0" presId="urn:microsoft.com/office/officeart/2005/8/layout/process4"/>
    <dgm:cxn modelId="{54E92F5C-435F-4AB5-9274-A4E120F46A76}" type="presParOf" srcId="{EBCC7659-5113-4E34-81FB-BAA7BAC853D9}" destId="{AFFD71AE-3776-4E37-9304-8A26C120CE8E}" srcOrd="0" destOrd="0" presId="urn:microsoft.com/office/officeart/2005/8/layout/process4"/>
    <dgm:cxn modelId="{98504E5A-7A6E-4F1D-A36C-90E323C38882}" type="presParOf" srcId="{EBCC7659-5113-4E34-81FB-BAA7BAC853D9}" destId="{703DF132-7696-4D98-A49D-3840CFFD224C}" srcOrd="1" destOrd="0" presId="urn:microsoft.com/office/officeart/2005/8/layout/process4"/>
    <dgm:cxn modelId="{8FF5AFF9-CAE2-4FD1-B06E-1782E35FD06A}" type="presParOf" srcId="{83094CB1-C86B-4B5B-85FD-54B662768AF0}" destId="{C43C4291-4C16-4C74-ADA1-B053EB403F9A}" srcOrd="1" destOrd="0" presId="urn:microsoft.com/office/officeart/2005/8/layout/process4"/>
    <dgm:cxn modelId="{AA82E9CF-8456-410C-A7D4-BF3B7C019494}" type="presParOf" srcId="{83094CB1-C86B-4B5B-85FD-54B662768AF0}" destId="{9ABBBCC5-8350-4731-A318-099AD6D7310B}" srcOrd="2" destOrd="0" presId="urn:microsoft.com/office/officeart/2005/8/layout/process4"/>
    <dgm:cxn modelId="{C657B0CE-621C-4B84-A6EE-C0ED18EAC296}" type="presParOf" srcId="{9ABBBCC5-8350-4731-A318-099AD6D7310B}" destId="{DD6EAA86-AD4E-4FA3-BDA5-114E570CEB7C}" srcOrd="0" destOrd="0" presId="urn:microsoft.com/office/officeart/2005/8/layout/process4"/>
    <dgm:cxn modelId="{2FE39B8A-61D5-4A98-82A3-A0DE82DE1EBB}" type="presParOf" srcId="{9ABBBCC5-8350-4731-A318-099AD6D7310B}" destId="{8421E49B-70E1-4938-BDFF-9EBF2F1EE4E6}" srcOrd="1" destOrd="0" presId="urn:microsoft.com/office/officeart/2005/8/layout/process4"/>
    <dgm:cxn modelId="{E5C2CB42-6EB2-4C72-AABD-4AC58CA14C20}" type="presParOf" srcId="{9ABBBCC5-8350-4731-A318-099AD6D7310B}" destId="{86ACEBB4-F5A5-4D68-8824-0990A09F15BB}" srcOrd="2" destOrd="0" presId="urn:microsoft.com/office/officeart/2005/8/layout/process4"/>
    <dgm:cxn modelId="{CF5EA9DE-F2BB-4C80-A46F-9FD1E8E1A6DA}" type="presParOf" srcId="{86ACEBB4-F5A5-4D68-8824-0990A09F15BB}" destId="{2D6E2FEB-469E-44AA-B03F-9E9B7CED3778}" srcOrd="0" destOrd="0" presId="urn:microsoft.com/office/officeart/2005/8/layout/process4"/>
    <dgm:cxn modelId="{8E27F38C-9B53-4E88-B260-98F0E9E74C72}" type="presParOf" srcId="{86ACEBB4-F5A5-4D68-8824-0990A09F15BB}" destId="{C6004F05-5910-4384-8BB2-759C7B4F4B32}" srcOrd="1" destOrd="0" presId="urn:microsoft.com/office/officeart/2005/8/layout/process4"/>
    <dgm:cxn modelId="{90D8CCA8-8B89-4E1E-9E5C-238C9CDA96FD}" type="presParOf" srcId="{83094CB1-C86B-4B5B-85FD-54B662768AF0}" destId="{6730DE8D-2E67-4D17-8A79-398A7B504660}" srcOrd="3" destOrd="0" presId="urn:microsoft.com/office/officeart/2005/8/layout/process4"/>
    <dgm:cxn modelId="{1C1E4588-4A42-4B2B-BBC6-171AF8F58703}" type="presParOf" srcId="{83094CB1-C86B-4B5B-85FD-54B662768AF0}" destId="{9078055F-344D-403F-959F-A88579CBDB70}" srcOrd="4" destOrd="0" presId="urn:microsoft.com/office/officeart/2005/8/layout/process4"/>
    <dgm:cxn modelId="{2EE20C92-267F-4104-8FB7-24BCD6FBA033}" type="presParOf" srcId="{9078055F-344D-403F-959F-A88579CBDB70}" destId="{79065FDE-BD15-4FC3-8671-6C4AB31A913B}" srcOrd="0" destOrd="0" presId="urn:microsoft.com/office/officeart/2005/8/layout/process4"/>
    <dgm:cxn modelId="{926A7AB4-F5D1-4590-8C00-E923D22E00EF}" type="presParOf" srcId="{9078055F-344D-403F-959F-A88579CBDB70}" destId="{FD798AD0-ADC4-4F41-BBC4-EFE2E776CDF2}" srcOrd="1" destOrd="0" presId="urn:microsoft.com/office/officeart/2005/8/layout/process4"/>
    <dgm:cxn modelId="{022236EC-D878-43B6-B3A3-C867A74C4DDE}" type="presParOf" srcId="{9078055F-344D-403F-959F-A88579CBDB70}" destId="{01CAB334-7CE4-4520-A24C-01C2D4FD895C}" srcOrd="2" destOrd="0" presId="urn:microsoft.com/office/officeart/2005/8/layout/process4"/>
    <dgm:cxn modelId="{CB48EB48-2B90-4C6C-925A-77EC2AEF8E9D}" type="presParOf" srcId="{01CAB334-7CE4-4520-A24C-01C2D4FD895C}" destId="{FE27490D-DD27-4790-8818-9FD6EAE142C1}" srcOrd="0" destOrd="0" presId="urn:microsoft.com/office/officeart/2005/8/layout/process4"/>
    <dgm:cxn modelId="{8DE27DD0-8100-40C4-8D36-90D395B7B228}" type="presParOf" srcId="{01CAB334-7CE4-4520-A24C-01C2D4FD895C}" destId="{A29A911A-F109-4E67-B418-010E2A2BCA47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3669F-7839-4CA1-A312-78DBED3A8241}">
      <dsp:nvSpPr>
        <dsp:cNvPr id="0" name=""/>
        <dsp:cNvSpPr/>
      </dsp:nvSpPr>
      <dsp:spPr>
        <a:xfrm>
          <a:off x="4638636" y="-377181"/>
          <a:ext cx="2025634" cy="2025630"/>
        </a:xfrm>
        <a:prstGeom prst="ellipse">
          <a:avLst/>
        </a:prstGeom>
        <a:solidFill>
          <a:srgbClr val="3D8B94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Montserrat" panose="020B0604020202020204" charset="0"/>
            </a:rPr>
            <a:t>Community Based Organizations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Montserrat" panose="020B0604020202020204" charset="0"/>
            </a:rPr>
            <a:t>Restaurant Ready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Montserrat" panose="020B0604020202020204" charset="0"/>
            </a:rPr>
            <a:t>HOPES</a:t>
          </a:r>
          <a:endParaRPr lang="en-US" sz="1600" b="1" kern="1200" dirty="0">
            <a:latin typeface="Montserrat" panose="020B0604020202020204" charset="0"/>
          </a:endParaRPr>
        </a:p>
      </dsp:txBody>
      <dsp:txXfrm>
        <a:off x="4935283" y="-80534"/>
        <a:ext cx="1432340" cy="1432336"/>
      </dsp:txXfrm>
    </dsp:sp>
    <dsp:sp modelId="{BFE96DC1-FBB2-470F-BAC9-C5A437C7839E}">
      <dsp:nvSpPr>
        <dsp:cNvPr id="0" name=""/>
        <dsp:cNvSpPr/>
      </dsp:nvSpPr>
      <dsp:spPr>
        <a:xfrm>
          <a:off x="3525276" y="736127"/>
          <a:ext cx="4749620" cy="4749620"/>
        </a:xfrm>
        <a:custGeom>
          <a:avLst/>
          <a:gdLst/>
          <a:ahLst/>
          <a:cxnLst/>
          <a:rect l="0" t="0" r="0" b="0"/>
          <a:pathLst>
            <a:path>
              <a:moveTo>
                <a:pt x="3145525" y="128541"/>
              </a:moveTo>
              <a:arcTo wR="2374810" hR="2374810" stAng="17336253" swAng="98265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3DD55-542B-408C-9F37-16F767CB0B17}">
      <dsp:nvSpPr>
        <dsp:cNvPr id="0" name=""/>
        <dsp:cNvSpPr/>
      </dsp:nvSpPr>
      <dsp:spPr>
        <a:xfrm>
          <a:off x="6948440" y="1177124"/>
          <a:ext cx="2025634" cy="2025630"/>
        </a:xfrm>
        <a:prstGeom prst="ellipse">
          <a:avLst/>
        </a:prstGeom>
        <a:solidFill>
          <a:srgbClr val="76BC43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Montserrat" panose="020B0604020202020204" charset="0"/>
            </a:rPr>
            <a:t>K-12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Montserrat" panose="020B060402020202020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Montserrat" panose="020B0604020202020204" charset="0"/>
            </a:rPr>
            <a:t>ProStart</a:t>
          </a:r>
          <a:endParaRPr lang="en-US" sz="1200" b="1" kern="1200" dirty="0">
            <a:latin typeface="Montserrat" panose="020B0604020202020204" charset="0"/>
          </a:endParaRPr>
        </a:p>
      </dsp:txBody>
      <dsp:txXfrm>
        <a:off x="7245087" y="1473771"/>
        <a:ext cx="1432340" cy="1432336"/>
      </dsp:txXfrm>
    </dsp:sp>
    <dsp:sp modelId="{F7ACE14A-E2C3-4A93-8BC8-EECEECA124A9}">
      <dsp:nvSpPr>
        <dsp:cNvPr id="0" name=""/>
        <dsp:cNvSpPr/>
      </dsp:nvSpPr>
      <dsp:spPr>
        <a:xfrm>
          <a:off x="3373475" y="464409"/>
          <a:ext cx="4749620" cy="4749620"/>
        </a:xfrm>
        <a:custGeom>
          <a:avLst/>
          <a:gdLst/>
          <a:ahLst/>
          <a:cxnLst/>
          <a:rect l="0" t="0" r="0" b="0"/>
          <a:pathLst>
            <a:path>
              <a:moveTo>
                <a:pt x="4721294" y="2740506"/>
              </a:moveTo>
              <a:arcTo wR="2374810" hR="2374810" stAng="531492" swAng="31032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0E6F13-DD53-47CC-A081-B7D11A21507F}">
      <dsp:nvSpPr>
        <dsp:cNvPr id="0" name=""/>
        <dsp:cNvSpPr/>
      </dsp:nvSpPr>
      <dsp:spPr>
        <a:xfrm>
          <a:off x="6616458" y="3417080"/>
          <a:ext cx="2025634" cy="2025630"/>
        </a:xfrm>
        <a:prstGeom prst="ellipse">
          <a:avLst/>
        </a:prstGeom>
        <a:solidFill>
          <a:srgbClr val="766AAA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Montserrat" panose="020B0604020202020204" charset="0"/>
            </a:rPr>
            <a:t>Post-Secondary Education &amp; Training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Montserrat" panose="020B0604020202020204" charset="0"/>
            </a:rPr>
            <a:t>Apprenticeship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Montserrat" panose="020B0604020202020204" charset="0"/>
            </a:rPr>
            <a:t>Military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Montserrat" panose="020B0604020202020204" charset="0"/>
            </a:rPr>
            <a:t>Scholarships / Grants</a:t>
          </a:r>
          <a:endParaRPr lang="en-US" sz="1200" b="1" kern="1200" dirty="0">
            <a:latin typeface="Montserrat" panose="020B0604020202020204" charset="0"/>
          </a:endParaRPr>
        </a:p>
      </dsp:txBody>
      <dsp:txXfrm>
        <a:off x="6913105" y="3713727"/>
        <a:ext cx="1432340" cy="1432336"/>
      </dsp:txXfrm>
    </dsp:sp>
    <dsp:sp modelId="{C8C787D5-6EF2-4136-9B1E-231973776FE0}">
      <dsp:nvSpPr>
        <dsp:cNvPr id="0" name=""/>
        <dsp:cNvSpPr/>
      </dsp:nvSpPr>
      <dsp:spPr>
        <a:xfrm>
          <a:off x="3351094" y="669162"/>
          <a:ext cx="4749620" cy="4749620"/>
        </a:xfrm>
        <a:custGeom>
          <a:avLst/>
          <a:gdLst/>
          <a:ahLst/>
          <a:cxnLst/>
          <a:rect l="0" t="0" r="0" b="0"/>
          <a:pathLst>
            <a:path>
              <a:moveTo>
                <a:pt x="3249000" y="4582866"/>
              </a:moveTo>
              <a:arcTo wR="2374810" hR="2374810" stAng="4104055" swAng="2562907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9DD1F2-7474-47C0-93DE-5E2C1BB20727}">
      <dsp:nvSpPr>
        <dsp:cNvPr id="0" name=""/>
        <dsp:cNvSpPr/>
      </dsp:nvSpPr>
      <dsp:spPr>
        <a:xfrm>
          <a:off x="2828307" y="3543393"/>
          <a:ext cx="2025634" cy="2024336"/>
        </a:xfrm>
        <a:prstGeom prst="ellipse">
          <a:avLst/>
        </a:prstGeom>
        <a:solidFill>
          <a:srgbClr val="D39415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Montserrat" panose="020B0604020202020204" charset="0"/>
            </a:rPr>
            <a:t>Government Organizations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Montserrat" panose="020B0604020202020204" charset="0"/>
            </a:rPr>
            <a:t>HOPES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Montserrat" panose="020B0604020202020204" charset="0"/>
            </a:rPr>
            <a:t>Restaurant Ready</a:t>
          </a:r>
        </a:p>
      </dsp:txBody>
      <dsp:txXfrm>
        <a:off x="3124954" y="3839850"/>
        <a:ext cx="1432340" cy="1431422"/>
      </dsp:txXfrm>
    </dsp:sp>
    <dsp:sp modelId="{05BBA6F8-B109-4A39-BA86-5A8D7EEBF4E1}">
      <dsp:nvSpPr>
        <dsp:cNvPr id="0" name=""/>
        <dsp:cNvSpPr/>
      </dsp:nvSpPr>
      <dsp:spPr>
        <a:xfrm>
          <a:off x="3281859" y="683964"/>
          <a:ext cx="4749620" cy="4749620"/>
        </a:xfrm>
        <a:custGeom>
          <a:avLst/>
          <a:gdLst/>
          <a:ahLst/>
          <a:cxnLst/>
          <a:rect l="0" t="0" r="0" b="0"/>
          <a:pathLst>
            <a:path>
              <a:moveTo>
                <a:pt x="49450" y="2856914"/>
              </a:moveTo>
              <a:arcTo wR="2374810" hR="2374810" stAng="10097227" swAng="36467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7CB1C-4A2F-40E4-B818-3C353B313EF3}">
      <dsp:nvSpPr>
        <dsp:cNvPr id="0" name=""/>
        <dsp:cNvSpPr/>
      </dsp:nvSpPr>
      <dsp:spPr>
        <a:xfrm>
          <a:off x="2380057" y="1263772"/>
          <a:ext cx="2025634" cy="2025630"/>
        </a:xfrm>
        <a:prstGeom prst="ellipse">
          <a:avLst/>
        </a:prstGeom>
        <a:solidFill>
          <a:srgbClr val="00639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latin typeface="Montserrat" panose="020B0604020202020204" charset="0"/>
            </a:rPr>
            <a:t>State Restaurant Associations</a:t>
          </a:r>
        </a:p>
      </dsp:txBody>
      <dsp:txXfrm>
        <a:off x="2676704" y="1560419"/>
        <a:ext cx="1432340" cy="1432336"/>
      </dsp:txXfrm>
    </dsp:sp>
    <dsp:sp modelId="{ED7D9381-DB7C-4579-8D2A-0656C4AD90D7}">
      <dsp:nvSpPr>
        <dsp:cNvPr id="0" name=""/>
        <dsp:cNvSpPr/>
      </dsp:nvSpPr>
      <dsp:spPr>
        <a:xfrm>
          <a:off x="3276643" y="635633"/>
          <a:ext cx="4749620" cy="4749620"/>
        </a:xfrm>
        <a:custGeom>
          <a:avLst/>
          <a:gdLst/>
          <a:ahLst/>
          <a:cxnLst/>
          <a:rect l="0" t="0" r="0" b="0"/>
          <a:pathLst>
            <a:path>
              <a:moveTo>
                <a:pt x="771109" y="623277"/>
              </a:moveTo>
              <a:arcTo wR="2374810" hR="2374810" stAng="13651370" swAng="102355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1A024-64F9-48B2-A50F-2D1843A4836B}">
      <dsp:nvSpPr>
        <dsp:cNvPr id="0" name=""/>
        <dsp:cNvSpPr/>
      </dsp:nvSpPr>
      <dsp:spPr>
        <a:xfrm>
          <a:off x="0" y="3275482"/>
          <a:ext cx="10515600" cy="10750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ADVANCEMENT</a:t>
          </a:r>
        </a:p>
      </dsp:txBody>
      <dsp:txXfrm>
        <a:off x="0" y="3275482"/>
        <a:ext cx="10515600" cy="580546"/>
      </dsp:txXfrm>
    </dsp:sp>
    <dsp:sp modelId="{AFFD71AE-3776-4E37-9304-8A26C120CE8E}">
      <dsp:nvSpPr>
        <dsp:cNvPr id="0" name=""/>
        <dsp:cNvSpPr/>
      </dsp:nvSpPr>
      <dsp:spPr>
        <a:xfrm>
          <a:off x="0" y="3834527"/>
          <a:ext cx="5257799" cy="494539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Post-Secondary Degree</a:t>
          </a:r>
        </a:p>
      </dsp:txBody>
      <dsp:txXfrm>
        <a:off x="0" y="3834527"/>
        <a:ext cx="5257799" cy="494539"/>
      </dsp:txXfrm>
    </dsp:sp>
    <dsp:sp modelId="{703DF132-7696-4D98-A49D-3840CFFD224C}">
      <dsp:nvSpPr>
        <dsp:cNvPr id="0" name=""/>
        <dsp:cNvSpPr/>
      </dsp:nvSpPr>
      <dsp:spPr>
        <a:xfrm>
          <a:off x="5257800" y="3834527"/>
          <a:ext cx="5257799" cy="494539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Apprenticeship</a:t>
          </a:r>
        </a:p>
      </dsp:txBody>
      <dsp:txXfrm>
        <a:off x="5257800" y="3834527"/>
        <a:ext cx="5257799" cy="494539"/>
      </dsp:txXfrm>
    </dsp:sp>
    <dsp:sp modelId="{8421E49B-70E1-4938-BDFF-9EBF2F1EE4E6}">
      <dsp:nvSpPr>
        <dsp:cNvPr id="0" name=""/>
        <dsp:cNvSpPr/>
      </dsp:nvSpPr>
      <dsp:spPr>
        <a:xfrm rot="10800000">
          <a:off x="0" y="1638125"/>
          <a:ext cx="10515600" cy="165348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ENGAGEMENT</a:t>
          </a:r>
        </a:p>
      </dsp:txBody>
      <dsp:txXfrm rot="-10800000">
        <a:off x="0" y="1638125"/>
        <a:ext cx="10515600" cy="580372"/>
      </dsp:txXfrm>
    </dsp:sp>
    <dsp:sp modelId="{2D6E2FEB-469E-44AA-B03F-9E9B7CED3778}">
      <dsp:nvSpPr>
        <dsp:cNvPr id="0" name=""/>
        <dsp:cNvSpPr/>
      </dsp:nvSpPr>
      <dsp:spPr>
        <a:xfrm>
          <a:off x="0" y="2218498"/>
          <a:ext cx="5257799" cy="494391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Post-Secondary Classes</a:t>
          </a:r>
        </a:p>
      </dsp:txBody>
      <dsp:txXfrm>
        <a:off x="0" y="2218498"/>
        <a:ext cx="5257799" cy="494391"/>
      </dsp:txXfrm>
    </dsp:sp>
    <dsp:sp modelId="{C6004F05-5910-4384-8BB2-759C7B4F4B32}">
      <dsp:nvSpPr>
        <dsp:cNvPr id="0" name=""/>
        <dsp:cNvSpPr/>
      </dsp:nvSpPr>
      <dsp:spPr>
        <a:xfrm>
          <a:off x="5257800" y="2218498"/>
          <a:ext cx="5257799" cy="494391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Apprenticeship</a:t>
          </a:r>
        </a:p>
      </dsp:txBody>
      <dsp:txXfrm>
        <a:off x="5257800" y="2218498"/>
        <a:ext cx="5257799" cy="494391"/>
      </dsp:txXfrm>
    </dsp:sp>
    <dsp:sp modelId="{FD798AD0-ADC4-4F41-BBC4-EFE2E776CDF2}">
      <dsp:nvSpPr>
        <dsp:cNvPr id="0" name=""/>
        <dsp:cNvSpPr/>
      </dsp:nvSpPr>
      <dsp:spPr>
        <a:xfrm rot="10800000">
          <a:off x="0" y="769"/>
          <a:ext cx="10515600" cy="165348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ATTRACTION</a:t>
          </a:r>
        </a:p>
      </dsp:txBody>
      <dsp:txXfrm rot="-10800000">
        <a:off x="0" y="769"/>
        <a:ext cx="10515600" cy="580372"/>
      </dsp:txXfrm>
    </dsp:sp>
    <dsp:sp modelId="{FE27490D-DD27-4790-8818-9FD6EAE142C1}">
      <dsp:nvSpPr>
        <dsp:cNvPr id="0" name=""/>
        <dsp:cNvSpPr/>
      </dsp:nvSpPr>
      <dsp:spPr>
        <a:xfrm>
          <a:off x="0" y="581141"/>
          <a:ext cx="5257799" cy="494391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Ready to Work / Workforce Development	</a:t>
          </a:r>
        </a:p>
      </dsp:txBody>
      <dsp:txXfrm>
        <a:off x="0" y="581141"/>
        <a:ext cx="5257799" cy="494391"/>
      </dsp:txXfrm>
    </dsp:sp>
    <dsp:sp modelId="{A29A911A-F109-4E67-B418-010E2A2BCA47}">
      <dsp:nvSpPr>
        <dsp:cNvPr id="0" name=""/>
        <dsp:cNvSpPr/>
      </dsp:nvSpPr>
      <dsp:spPr>
        <a:xfrm>
          <a:off x="5257800" y="581141"/>
          <a:ext cx="5257799" cy="494391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Entry Level Position</a:t>
          </a:r>
        </a:p>
      </dsp:txBody>
      <dsp:txXfrm>
        <a:off x="5257800" y="581141"/>
        <a:ext cx="5257799" cy="494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0.30837</cdr:x>
      <cdr:y>0.57897</cdr:y>
    </cdr:from>
    <cdr:to>
      <cdr:x>0.38576</cdr:x>
      <cdr:y>0.79752</cdr:y>
    </cdr:to>
    <cdr:sp macro="" textlink="">
      <cdr:nvSpPr>
        <cdr:cNvPr id="2" name="Right Arrow 1"/>
        <cdr:cNvSpPr/>
      </cdr:nvSpPr>
      <cdr:spPr>
        <a:xfrm xmlns:a="http://schemas.openxmlformats.org/drawingml/2006/main">
          <a:off x="3314631" y="2519299"/>
          <a:ext cx="831844" cy="95098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3D8B9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4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76FBFE0C-C68A-48FF-A38F-B64DBEB01B95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2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4" y="8842032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F8DC222C-F4FB-4536-B240-7157F14284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18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4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E52373FA-D824-45E7-85D7-BB755B656724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3" tIns="46657" rIns="93313" bIns="466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3"/>
            <a:ext cx="5618480" cy="3665459"/>
          </a:xfrm>
          <a:prstGeom prst="rect">
            <a:avLst/>
          </a:prstGeom>
        </p:spPr>
        <p:txBody>
          <a:bodyPr vert="horz" lIns="93313" tIns="46657" rIns="93313" bIns="46657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2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4" y="8842032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CD800C99-93F5-4E1D-9621-EC5AF630CF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46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52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40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5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71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00C99-93F5-4E1D-9621-EC5AF630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606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44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29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41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81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46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22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20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14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F03B6-96E4-4B72-8662-1BFFA0822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00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21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F03B6-96E4-4B72-8662-1BFFA0822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78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68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0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6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01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F03B6-96E4-4B72-8662-1BFFA0822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302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0C99-93F5-4E1D-9621-EC5AF630CFC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67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F03B6-96E4-4B72-8662-1BFFA0822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00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F03B6-96E4-4B72-8662-1BFFA0822F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0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422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78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22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1058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6FF563-DBCD-47CC-8AD1-DEC4A2B08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1C9A1D-2D87-462D-A5C0-4A6A1EE7CEE2}"/>
              </a:ext>
            </a:extLst>
          </p:cNvPr>
          <p:cNvSpPr/>
          <p:nvPr userDrawn="1"/>
        </p:nvSpPr>
        <p:spPr>
          <a:xfrm>
            <a:off x="7364361" y="0"/>
            <a:ext cx="4827639" cy="6857999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09400-3525-4429-9DE0-C5380C5B2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6989" y="1728547"/>
            <a:ext cx="3814196" cy="1909763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7F047-9413-44D6-85F1-6E21FD7A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6989" y="3895618"/>
            <a:ext cx="3814196" cy="132439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object 71">
            <a:extLst>
              <a:ext uri="{FF2B5EF4-FFF2-40B4-BE49-F238E27FC236}">
                <a16:creationId xmlns:a16="http://schemas.microsoft.com/office/drawing/2014/main" id="{574A7FDA-DFD1-4BA4-ABE3-98B5C074BEAE}"/>
              </a:ext>
            </a:extLst>
          </p:cNvPr>
          <p:cNvSpPr txBox="1"/>
          <p:nvPr userDrawn="1"/>
        </p:nvSpPr>
        <p:spPr>
          <a:xfrm>
            <a:off x="7756989" y="6308725"/>
            <a:ext cx="291716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CHOOSERESTAURANTS.ORG</a:t>
            </a:r>
            <a:endParaRPr kumimoji="0" sz="105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12" name="object 71">
            <a:extLst>
              <a:ext uri="{FF2B5EF4-FFF2-40B4-BE49-F238E27FC236}">
                <a16:creationId xmlns:a16="http://schemas.microsoft.com/office/drawing/2014/main" id="{4A3107C4-6717-4C8A-86EA-C44F373C0F47}"/>
              </a:ext>
            </a:extLst>
          </p:cNvPr>
          <p:cNvSpPr txBox="1"/>
          <p:nvPr userDrawn="1"/>
        </p:nvSpPr>
        <p:spPr>
          <a:xfrm>
            <a:off x="-4540486" y="6308725"/>
            <a:ext cx="1159509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300" dirty="0">
                <a:solidFill>
                  <a:schemeClr val="bg1"/>
                </a:solidFill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NATIONAL RESTAURANT ASSOCIATION EDUCATIONAL FOUNDATION</a:t>
            </a:r>
            <a:r>
              <a:rPr kumimoji="0" sz="105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 </a:t>
            </a:r>
            <a:endParaRPr kumimoji="0" sz="105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6E732E-C7EA-4A10-B4C9-D01FE24D60B2}"/>
              </a:ext>
            </a:extLst>
          </p:cNvPr>
          <p:cNvGrpSpPr/>
          <p:nvPr userDrawn="1"/>
        </p:nvGrpSpPr>
        <p:grpSpPr>
          <a:xfrm rot="5400000">
            <a:off x="9693960" y="4369013"/>
            <a:ext cx="168444" cy="4827640"/>
            <a:chOff x="0" y="760288"/>
            <a:chExt cx="339047" cy="174660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CCA504C-19B6-4B0F-BD95-01D329D9313E}"/>
                </a:ext>
              </a:extLst>
            </p:cNvPr>
            <p:cNvSpPr/>
            <p:nvPr userDrawn="1"/>
          </p:nvSpPr>
          <p:spPr>
            <a:xfrm>
              <a:off x="0" y="760288"/>
              <a:ext cx="339047" cy="1952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466BF7-AB90-4C3F-99E4-639E0466EA8B}"/>
                </a:ext>
              </a:extLst>
            </p:cNvPr>
            <p:cNvSpPr/>
            <p:nvPr userDrawn="1"/>
          </p:nvSpPr>
          <p:spPr>
            <a:xfrm>
              <a:off x="0" y="955497"/>
              <a:ext cx="339047" cy="4208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9E3CC0-0907-4D78-9DF2-58DBD8795C3E}"/>
                </a:ext>
              </a:extLst>
            </p:cNvPr>
            <p:cNvSpPr/>
            <p:nvPr userDrawn="1"/>
          </p:nvSpPr>
          <p:spPr>
            <a:xfrm>
              <a:off x="0" y="1376363"/>
              <a:ext cx="339047" cy="2544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191F13-3BFF-400B-9930-17E142E8B80F}"/>
                </a:ext>
              </a:extLst>
            </p:cNvPr>
            <p:cNvSpPr/>
            <p:nvPr userDrawn="1"/>
          </p:nvSpPr>
          <p:spPr>
            <a:xfrm>
              <a:off x="0" y="1630811"/>
              <a:ext cx="339047" cy="2544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A40927-89F9-4074-863A-BC9AD740264A}"/>
                </a:ext>
              </a:extLst>
            </p:cNvPr>
            <p:cNvSpPr/>
            <p:nvPr userDrawn="1"/>
          </p:nvSpPr>
          <p:spPr>
            <a:xfrm>
              <a:off x="0" y="1885258"/>
              <a:ext cx="339047" cy="446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AFF2CB-6847-41A2-BB55-3626C0F171CE}"/>
                </a:ext>
              </a:extLst>
            </p:cNvPr>
            <p:cNvSpPr/>
            <p:nvPr userDrawn="1"/>
          </p:nvSpPr>
          <p:spPr>
            <a:xfrm>
              <a:off x="0" y="2332233"/>
              <a:ext cx="339047" cy="1746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747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44BB-9CFC-439F-876D-8BA2AD5D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602D6-A611-4D06-B7BB-996435345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801A9-5DB2-47B0-9B0A-F11D0F40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09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7B38-F96E-4043-BCF3-A0A4BDA2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900F-AEC1-46C5-8DE2-72220092D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3C9D7-FC2C-446F-A694-BC8A935E2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ACC9F-6E5C-4ABF-94E8-442885069D3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2D1B5-8041-4A9F-B8AC-22FC0494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27E40-C6A9-4848-8942-F4B53692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03A01C-148C-4B5F-A87C-6D696FAB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28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7EAA-A0BA-4ECE-8D3C-D37164D3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FE16C-52FB-4E79-A52D-88A03BA17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9219D-27FA-4D69-B295-9BBC03A67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3FDAC-5D4C-4ED1-BA26-5CEA46F0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ACC9F-6E5C-4ABF-94E8-442885069D3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56BA2-6C91-47F9-AB22-B46AA45C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92BA4-7B4D-4758-922F-66287960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03A01C-148C-4B5F-A87C-6D696FAB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35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358E-06F4-4B47-AAC2-62342ECC0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D6C92-DE66-498B-9002-E4E3A60D5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05870-C83E-47EC-8B76-5A902F4F7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52749-78E1-4DE5-B0C4-EAFDBED40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DEBB72-A0CD-4891-89AC-10D647B9F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3DAB96-A142-4070-89D8-682EA34B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ACC9F-6E5C-4ABF-94E8-442885069D3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074B8-F220-4116-B15E-BB3858BB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3CC89-2FE8-4D67-8F6B-AC273390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03A01C-148C-4B5F-A87C-6D696FAB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25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8E31-8CAB-4A58-943A-BA76CC99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E8F22-5457-46A1-8BAC-C5241A5F3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ACC9F-6E5C-4ABF-94E8-442885069D3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24B7A-E9AA-4C9B-9E28-7B7516D3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C5BED-75BB-460A-8DF9-B391A453B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03A01C-148C-4B5F-A87C-6D696FAB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6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741924-A3CD-44B0-A871-90E779B7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ACC9F-6E5C-4ABF-94E8-442885069D3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672B3-1B30-4C31-B686-546C7BC3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30DCE-77C9-40DE-BBF4-E8600358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03A01C-148C-4B5F-A87C-6D696FAB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5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868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CE42-464C-4133-B584-E488D453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A8B2-117E-4C6B-A4E8-1427642EE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AB458-685D-43A8-A878-EFFE21E8E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FE4EC-8FB6-45D2-867D-6EFB52BF4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ACC9F-6E5C-4ABF-94E8-442885069D3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761E9-7C77-4F19-ACFF-E455430E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85910-FC89-4B57-97A3-160997CF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03A01C-148C-4B5F-A87C-6D696FAB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38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BF0E-AF47-4A23-A11D-3E460AE0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97BEAA-853B-408B-B109-8D4B42EF1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7C445-6187-4DE9-B6E8-B80FC99F4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AA40C-697D-472A-BA45-0ABBCBCC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ACC9F-6E5C-4ABF-94E8-442885069D3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45202-7AFB-418C-B49A-8511C3F4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3CFA2-8DE1-4D56-83F2-A308A2AF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03A01C-148C-4B5F-A87C-6D696FAB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36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2A09-AD09-4591-A50B-9F512A34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E73BE-5766-4617-B414-773C00CCE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B19B3-EB30-4559-94F5-A6A73426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ACC9F-6E5C-4ABF-94E8-442885069D3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F24BA-5ACF-4823-916B-061790B5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A605A-E82B-4AC2-8A39-C99B57CB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03A01C-148C-4B5F-A87C-6D696FAB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04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17691B-AAC4-4544-A5AC-29E3873B8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B5B2D-847C-468C-BCF3-C6A5D2769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D9FA9-F27C-4BFB-812C-CE98F880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ACC9F-6E5C-4ABF-94E8-442885069D3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6195D-A5F2-47B3-9D04-E08DAF82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F8AAB-03EA-44A0-A828-ECB57C6C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03A01C-148C-4B5F-A87C-6D696FABD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92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50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68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46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28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10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09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411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5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73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83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42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37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6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87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84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15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1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2288" y="2687638"/>
            <a:ext cx="3373437" cy="3373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409281" y="2687638"/>
            <a:ext cx="3373437" cy="3373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8296274" y="2687638"/>
            <a:ext cx="3373437" cy="3373437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20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  <a:solidFill>
            <a:srgbClr val="006397"/>
          </a:solidFill>
        </p:spPr>
        <p:txBody>
          <a:bodyPr vert="horz" lIns="91440" tIns="9144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object 114">
            <a:extLst>
              <a:ext uri="{FF2B5EF4-FFF2-40B4-BE49-F238E27FC236}">
                <a16:creationId xmlns:a16="http://schemas.microsoft.com/office/drawing/2014/main" id="{06EB9066-C4B6-41A8-A3FB-D116E4D81907}"/>
              </a:ext>
            </a:extLst>
          </p:cNvPr>
          <p:cNvSpPr txBox="1"/>
          <p:nvPr userDrawn="1"/>
        </p:nvSpPr>
        <p:spPr>
          <a:xfrm>
            <a:off x="11420475" y="6399107"/>
            <a:ext cx="771525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i="0" u="none" strike="noStrike" kern="1200" cap="none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cs typeface="Lucida Sans"/>
              </a:rPr>
              <a:t>|</a:t>
            </a:r>
            <a:r>
              <a:rPr kumimoji="0" lang="en-US" sz="2800" i="0" u="none" strike="noStrike" kern="1200" cap="none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cs typeface="Lucida Sans"/>
              </a:rPr>
              <a:t> </a:t>
            </a:r>
            <a:fld id="{81D60167-4931-47E6-BA6A-407CBD079E47}" type="slidenum">
              <a:rPr kumimoji="0" sz="2800" i="0" u="none" strike="noStrike" kern="1200" cap="none" normalizeH="0" baseline="0" noProof="0" smtClean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cs typeface="Lucida Sans"/>
              </a:rPr>
              <a:pPr marL="12700" marR="0" lvl="0" indent="0" algn="l" defTabSz="914400" rtl="0" eaLnBrk="1" fontAlgn="auto" latinLnBrk="0" hangingPunct="1">
                <a:lnSpc>
                  <a:spcPts val="2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280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cs typeface="Lucida Sans"/>
            </a:endParaRPr>
          </a:p>
        </p:txBody>
      </p:sp>
      <p:sp>
        <p:nvSpPr>
          <p:cNvPr id="8" name="object 66">
            <a:extLst>
              <a:ext uri="{FF2B5EF4-FFF2-40B4-BE49-F238E27FC236}">
                <a16:creationId xmlns:a16="http://schemas.microsoft.com/office/drawing/2014/main" id="{069EEDC0-7A99-4878-8BFF-F1C297E7F36D}"/>
              </a:ext>
            </a:extLst>
          </p:cNvPr>
          <p:cNvSpPr txBox="1">
            <a:spLocks/>
          </p:cNvSpPr>
          <p:nvPr userDrawn="1"/>
        </p:nvSpPr>
        <p:spPr>
          <a:xfrm>
            <a:off x="8943975" y="6511429"/>
            <a:ext cx="2630161" cy="1821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l">
              <a:spcBef>
                <a:spcPts val="100"/>
              </a:spcBef>
              <a:defRPr/>
            </a:pPr>
            <a:r>
              <a:rPr lang="en-US" sz="1100" spc="300" dirty="0">
                <a:solidFill>
                  <a:srgbClr val="44546A"/>
                </a:solidFill>
                <a:latin typeface="Montserrat" panose="020B0604020202020204" charset="0"/>
                <a:ea typeface="Gadugi" panose="020B0502040204020203" pitchFamily="34" charset="0"/>
              </a:rPr>
              <a:t>ChooseRestaurants.org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90CEF7-27CD-4B05-BC0E-C3CB6E349BB8}"/>
              </a:ext>
            </a:extLst>
          </p:cNvPr>
          <p:cNvGrpSpPr/>
          <p:nvPr userDrawn="1"/>
        </p:nvGrpSpPr>
        <p:grpSpPr>
          <a:xfrm>
            <a:off x="274025" y="6675242"/>
            <a:ext cx="8142445" cy="18288"/>
            <a:chOff x="112100" y="6000140"/>
            <a:chExt cx="8142445" cy="18288"/>
          </a:xfrm>
        </p:grpSpPr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5B3D4E45-B8B1-4A98-AD0C-FEEEDFA4F7C9}"/>
                </a:ext>
              </a:extLst>
            </p:cNvPr>
            <p:cNvSpPr/>
            <p:nvPr/>
          </p:nvSpPr>
          <p:spPr>
            <a:xfrm>
              <a:off x="660862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76BC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379124D6-7FEC-4ED5-BF87-D2367FA253CB}"/>
                </a:ext>
              </a:extLst>
            </p:cNvPr>
            <p:cNvSpPr/>
            <p:nvPr/>
          </p:nvSpPr>
          <p:spPr>
            <a:xfrm>
              <a:off x="496270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20650" h="139065">
                  <a:moveTo>
                    <a:pt x="120573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20573" y="0"/>
                  </a:lnTo>
                  <a:lnTo>
                    <a:pt x="120573" y="138768"/>
                  </a:lnTo>
                  <a:close/>
                </a:path>
              </a:pathLst>
            </a:custGeom>
            <a:solidFill>
              <a:srgbClr val="D394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D35FF7D0-BFC5-4D45-8C57-27284B9AF17E}"/>
                </a:ext>
              </a:extLst>
            </p:cNvPr>
            <p:cNvSpPr/>
            <p:nvPr/>
          </p:nvSpPr>
          <p:spPr>
            <a:xfrm>
              <a:off x="336853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766A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BA3CF4D6-B3B0-41D6-B28F-EE7E1A7C13FE}"/>
                </a:ext>
              </a:extLst>
            </p:cNvPr>
            <p:cNvSpPr/>
            <p:nvPr/>
          </p:nvSpPr>
          <p:spPr>
            <a:xfrm>
              <a:off x="112100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E15C5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99D9849C-A0ED-4E4A-A9C5-A9E3EDD9D0A5}"/>
                </a:ext>
              </a:extLst>
            </p:cNvPr>
            <p:cNvSpPr/>
            <p:nvPr/>
          </p:nvSpPr>
          <p:spPr>
            <a:xfrm>
              <a:off x="172134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3D8B9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72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 cap="all" baseline="0">
          <a:solidFill>
            <a:schemeClr val="bg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66377C-4FBF-431E-9391-D531878F4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0"/>
            <a:ext cx="10801350" cy="1089026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3B99A-48FA-4ABA-9F58-E92E1B7C5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304925"/>
            <a:ext cx="10801350" cy="46450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214D5-593B-4242-A12E-DE102D099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5982149"/>
            <a:ext cx="10801350" cy="3297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2984D8-2472-4DA7-BED3-323465AB1A6D}"/>
              </a:ext>
            </a:extLst>
          </p:cNvPr>
          <p:cNvSpPr txBox="1">
            <a:spLocks/>
          </p:cNvSpPr>
          <p:nvPr userDrawn="1"/>
        </p:nvSpPr>
        <p:spPr>
          <a:xfrm>
            <a:off x="11598996" y="6271293"/>
            <a:ext cx="502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03A01C-148C-4B5F-A87C-6D696FABDD94}" type="slidenum">
              <a:rPr lang="en-US" sz="1000" b="1" smtClean="0">
                <a:solidFill>
                  <a:schemeClr val="accent4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4"/>
              </a:solidFill>
            </a:endParaRPr>
          </a:p>
        </p:txBody>
      </p:sp>
      <p:sp>
        <p:nvSpPr>
          <p:cNvPr id="8" name="object 71">
            <a:extLst>
              <a:ext uri="{FF2B5EF4-FFF2-40B4-BE49-F238E27FC236}">
                <a16:creationId xmlns:a16="http://schemas.microsoft.com/office/drawing/2014/main" id="{19567B59-9396-4E48-B5D6-810198FBA49E}"/>
              </a:ext>
            </a:extLst>
          </p:cNvPr>
          <p:cNvSpPr txBox="1"/>
          <p:nvPr userDrawn="1"/>
        </p:nvSpPr>
        <p:spPr>
          <a:xfrm>
            <a:off x="8436631" y="6390550"/>
            <a:ext cx="2917169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30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CHOOSERESTAURANTS.ORG</a:t>
            </a:r>
            <a:endParaRPr kumimoji="0" sz="900" i="0" u="none" strike="noStrike" kern="1200" cap="none" spc="3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9" name="object 71">
            <a:extLst>
              <a:ext uri="{FF2B5EF4-FFF2-40B4-BE49-F238E27FC236}">
                <a16:creationId xmlns:a16="http://schemas.microsoft.com/office/drawing/2014/main" id="{2B6E8EC2-2CA4-4E17-9F74-2497A9732D5B}"/>
              </a:ext>
            </a:extLst>
          </p:cNvPr>
          <p:cNvSpPr txBox="1"/>
          <p:nvPr userDrawn="1"/>
        </p:nvSpPr>
        <p:spPr>
          <a:xfrm>
            <a:off x="695325" y="6390550"/>
            <a:ext cx="796263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spc="300" dirty="0">
                <a:solidFill>
                  <a:schemeClr val="bg1">
                    <a:lumMod val="50000"/>
                  </a:schemeClr>
                </a:solidFill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NATIONAL RESTAURANT ASSOCIATION EDUCATIONAL FOUNDATION</a:t>
            </a:r>
            <a:r>
              <a:rPr kumimoji="0" sz="900" b="1" i="0" u="none" strike="noStrike" kern="1200" cap="none" spc="30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 </a:t>
            </a:r>
            <a:endParaRPr kumimoji="0" sz="900" i="0" u="none" strike="noStrike" kern="1200" cap="none" spc="30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EF1CA7-02B5-4CB0-896A-4A8F23BABCD3}"/>
              </a:ext>
            </a:extLst>
          </p:cNvPr>
          <p:cNvCxnSpPr/>
          <p:nvPr userDrawn="1"/>
        </p:nvCxnSpPr>
        <p:spPr>
          <a:xfrm>
            <a:off x="11517387" y="6365840"/>
            <a:ext cx="0" cy="176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C95A9-C376-4B25-9EB7-E465B7BC2337}"/>
              </a:ext>
            </a:extLst>
          </p:cNvPr>
          <p:cNvGrpSpPr/>
          <p:nvPr userDrawn="1"/>
        </p:nvGrpSpPr>
        <p:grpSpPr>
          <a:xfrm rot="16200000">
            <a:off x="6050999" y="759469"/>
            <a:ext cx="90000" cy="12192000"/>
            <a:chOff x="0" y="760288"/>
            <a:chExt cx="339047" cy="174660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A93E0D-E4E0-441B-9B05-E4AA91A3CF48}"/>
                </a:ext>
              </a:extLst>
            </p:cNvPr>
            <p:cNvSpPr/>
            <p:nvPr userDrawn="1"/>
          </p:nvSpPr>
          <p:spPr>
            <a:xfrm>
              <a:off x="0" y="760288"/>
              <a:ext cx="339047" cy="1952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B8355C-1F16-4EC9-84FD-3E06BB736DA2}"/>
                </a:ext>
              </a:extLst>
            </p:cNvPr>
            <p:cNvSpPr/>
            <p:nvPr userDrawn="1"/>
          </p:nvSpPr>
          <p:spPr>
            <a:xfrm>
              <a:off x="0" y="955497"/>
              <a:ext cx="339047" cy="4208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51C797-0CC3-4908-A75D-D8E9B4195242}"/>
                </a:ext>
              </a:extLst>
            </p:cNvPr>
            <p:cNvSpPr/>
            <p:nvPr userDrawn="1"/>
          </p:nvSpPr>
          <p:spPr>
            <a:xfrm>
              <a:off x="0" y="1376363"/>
              <a:ext cx="339047" cy="2544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EAE883-0B44-4DF0-B930-9AFE2105AC13}"/>
                </a:ext>
              </a:extLst>
            </p:cNvPr>
            <p:cNvSpPr/>
            <p:nvPr userDrawn="1"/>
          </p:nvSpPr>
          <p:spPr>
            <a:xfrm>
              <a:off x="0" y="1630811"/>
              <a:ext cx="339047" cy="2544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E04278-5392-458E-9243-E5CBF9A29549}"/>
                </a:ext>
              </a:extLst>
            </p:cNvPr>
            <p:cNvSpPr/>
            <p:nvPr userDrawn="1"/>
          </p:nvSpPr>
          <p:spPr>
            <a:xfrm>
              <a:off x="0" y="1885258"/>
              <a:ext cx="339047" cy="446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157086-3698-4FB8-A155-40B7BB68D605}"/>
                </a:ext>
              </a:extLst>
            </p:cNvPr>
            <p:cNvSpPr/>
            <p:nvPr userDrawn="1"/>
          </p:nvSpPr>
          <p:spPr>
            <a:xfrm>
              <a:off x="0" y="2332233"/>
              <a:ext cx="339047" cy="1746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620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Montserrat" panose="00000500000000000000" pitchFamily="2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4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3748">
          <p15:clr>
            <a:srgbClr val="F26B43"/>
          </p15:clr>
        </p15:guide>
        <p15:guide id="7" orient="horz" pos="686">
          <p15:clr>
            <a:srgbClr val="F26B43"/>
          </p15:clr>
        </p15:guide>
        <p15:guide id="8" orient="horz" pos="82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EAC4D-DE62-409B-8DF6-C089D5C8DBC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21FCD-0375-4896-9E9A-C5C9BB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3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emf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26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2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3.png"/><Relationship Id="rId12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2.png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0" Type="http://schemas.openxmlformats.org/officeDocument/2006/relationships/image" Target="../media/image45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0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png"/><Relationship Id="rId5" Type="http://schemas.openxmlformats.org/officeDocument/2006/relationships/image" Target="../media/image49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3.png"/><Relationship Id="rId12" Type="http://schemas.openxmlformats.org/officeDocument/2006/relationships/image" Target="../media/image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4.jpeg"/><Relationship Id="rId11" Type="http://schemas.openxmlformats.org/officeDocument/2006/relationships/image" Target="../media/image56.jpe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4.xml"/><Relationship Id="rId9" Type="http://schemas.microsoft.com/office/2007/relationships/diagramDrawing" Target="../diagrams/drawin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464780" y="2327722"/>
            <a:ext cx="2935856" cy="283835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274025" y="745912"/>
            <a:ext cx="9502597" cy="1151021"/>
          </a:xfrm>
          <a:prstGeom prst="rect">
            <a:avLst/>
          </a:prstGeom>
          <a:noFill/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660"/>
              </a:spcBef>
            </a:pPr>
            <a:r>
              <a:rPr lang="en-US" sz="3200" b="1" cap="none" dirty="0">
                <a:solidFill>
                  <a:srgbClr val="006397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Flipping the Script on Burger Flipping</a:t>
            </a:r>
            <a:br>
              <a:rPr lang="en-US" sz="3200" b="1" cap="none" dirty="0">
                <a:solidFill>
                  <a:srgbClr val="006397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</a:br>
            <a:r>
              <a:rPr lang="en-US" sz="3200" b="1" i="1" cap="none" dirty="0">
                <a:solidFill>
                  <a:srgbClr val="006397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Building Futures, Not Just Jobs</a:t>
            </a:r>
            <a:endParaRPr lang="en-US" sz="3200" b="1" cap="none" dirty="0">
              <a:solidFill>
                <a:srgbClr val="006397"/>
              </a:solidFill>
              <a:latin typeface="Times New Roman" panose="02020603050405020304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44499" y="5245712"/>
            <a:ext cx="1159509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solidFill>
                  <a:srgbClr val="DC3E2A"/>
                </a:solidFill>
                <a:effectLst/>
                <a:uLnTx/>
                <a:uFillTx/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SUSAN CRYSTAL-MANSOUR, 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300" dirty="0">
                <a:solidFill>
                  <a:srgbClr val="DC3E2A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Vice President, Program Impact</a:t>
            </a:r>
            <a:endParaRPr kumimoji="0" sz="24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479977" y="2766042"/>
            <a:ext cx="33655" cy="127000"/>
          </a:xfrm>
          <a:custGeom>
            <a:avLst/>
            <a:gdLst/>
            <a:ahLst/>
            <a:cxnLst/>
            <a:rect l="l" t="t" r="r" b="b"/>
            <a:pathLst>
              <a:path w="33654" h="127000">
                <a:moveTo>
                  <a:pt x="21365" y="0"/>
                </a:moveTo>
                <a:lnTo>
                  <a:pt x="12212" y="0"/>
                </a:lnTo>
                <a:lnTo>
                  <a:pt x="12212" y="54105"/>
                </a:lnTo>
                <a:lnTo>
                  <a:pt x="5180" y="56107"/>
                </a:lnTo>
                <a:lnTo>
                  <a:pt x="0" y="62510"/>
                </a:lnTo>
                <a:lnTo>
                  <a:pt x="0" y="76102"/>
                </a:lnTo>
                <a:lnTo>
                  <a:pt x="3086" y="81285"/>
                </a:lnTo>
                <a:lnTo>
                  <a:pt x="7713" y="84267"/>
                </a:lnTo>
                <a:lnTo>
                  <a:pt x="4696" y="86840"/>
                </a:lnTo>
                <a:lnTo>
                  <a:pt x="2736" y="90631"/>
                </a:lnTo>
                <a:lnTo>
                  <a:pt x="2736" y="126838"/>
                </a:lnTo>
                <a:lnTo>
                  <a:pt x="30833" y="115351"/>
                </a:lnTo>
                <a:lnTo>
                  <a:pt x="30833" y="90631"/>
                </a:lnTo>
                <a:lnTo>
                  <a:pt x="28874" y="86840"/>
                </a:lnTo>
                <a:lnTo>
                  <a:pt x="25861" y="84267"/>
                </a:lnTo>
                <a:lnTo>
                  <a:pt x="30485" y="81285"/>
                </a:lnTo>
                <a:lnTo>
                  <a:pt x="33566" y="76102"/>
                </a:lnTo>
                <a:lnTo>
                  <a:pt x="33566" y="62510"/>
                </a:lnTo>
                <a:lnTo>
                  <a:pt x="28389" y="56107"/>
                </a:lnTo>
                <a:lnTo>
                  <a:pt x="21365" y="54105"/>
                </a:lnTo>
                <a:lnTo>
                  <a:pt x="21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E11C518-8055-4F95-943F-81E0A55A90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64" y="2327721"/>
            <a:ext cx="2139846" cy="283835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A2ACCC5-CDA3-492F-843B-524595E2A5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26" y="2327721"/>
            <a:ext cx="2180372" cy="2838356"/>
          </a:xfrm>
          <a:prstGeom prst="rect">
            <a:avLst/>
          </a:prstGeom>
        </p:spPr>
      </p:pic>
      <p:pic>
        <p:nvPicPr>
          <p:cNvPr id="75" name="Picture 7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7CA5B61-22BB-4253-93C7-6252480AED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7651" y="2327721"/>
            <a:ext cx="3566059" cy="2838356"/>
          </a:xfrm>
          <a:prstGeom prst="rect">
            <a:avLst/>
          </a:prstGeom>
        </p:spPr>
      </p:pic>
      <p:sp>
        <p:nvSpPr>
          <p:cNvPr id="77" name="object 66">
            <a:extLst>
              <a:ext uri="{FF2B5EF4-FFF2-40B4-BE49-F238E27FC236}">
                <a16:creationId xmlns:a16="http://schemas.microsoft.com/office/drawing/2014/main" id="{AA851BEF-DB28-43C6-A740-A35B1D0ECE15}"/>
              </a:ext>
            </a:extLst>
          </p:cNvPr>
          <p:cNvSpPr txBox="1">
            <a:spLocks/>
          </p:cNvSpPr>
          <p:nvPr/>
        </p:nvSpPr>
        <p:spPr>
          <a:xfrm>
            <a:off x="8943975" y="6511429"/>
            <a:ext cx="2630161" cy="1821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l">
              <a:spcBef>
                <a:spcPts val="100"/>
              </a:spcBef>
              <a:defRPr/>
            </a:pPr>
            <a:r>
              <a:rPr lang="en-US" sz="1100" spc="300" dirty="0">
                <a:solidFill>
                  <a:srgbClr val="44546A"/>
                </a:solidFill>
                <a:latin typeface="Montserrat" panose="020B0604020202020204" charset="0"/>
                <a:ea typeface="Gadugi" panose="020B0502040204020203" pitchFamily="34" charset="0"/>
              </a:rPr>
              <a:t>ChooseRestaurants.org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2A9DB07-F38F-4DFD-A031-76F9C7E70300}"/>
              </a:ext>
            </a:extLst>
          </p:cNvPr>
          <p:cNvGrpSpPr/>
          <p:nvPr/>
        </p:nvGrpSpPr>
        <p:grpSpPr>
          <a:xfrm>
            <a:off x="274025" y="6675242"/>
            <a:ext cx="8142445" cy="18288"/>
            <a:chOff x="112100" y="6000140"/>
            <a:chExt cx="8142445" cy="18288"/>
          </a:xfrm>
        </p:grpSpPr>
        <p:sp>
          <p:nvSpPr>
            <p:cNvPr id="79" name="object 8">
              <a:extLst>
                <a:ext uri="{FF2B5EF4-FFF2-40B4-BE49-F238E27FC236}">
                  <a16:creationId xmlns:a16="http://schemas.microsoft.com/office/drawing/2014/main" id="{75C42DB6-E882-4071-894C-808912EE5AED}"/>
                </a:ext>
              </a:extLst>
            </p:cNvPr>
            <p:cNvSpPr/>
            <p:nvPr/>
          </p:nvSpPr>
          <p:spPr>
            <a:xfrm>
              <a:off x="660862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76BC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  <p:sp>
          <p:nvSpPr>
            <p:cNvPr id="81" name="object 9">
              <a:extLst>
                <a:ext uri="{FF2B5EF4-FFF2-40B4-BE49-F238E27FC236}">
                  <a16:creationId xmlns:a16="http://schemas.microsoft.com/office/drawing/2014/main" id="{7F9FC59F-2479-41B5-A5E2-41D1E8498962}"/>
                </a:ext>
              </a:extLst>
            </p:cNvPr>
            <p:cNvSpPr/>
            <p:nvPr/>
          </p:nvSpPr>
          <p:spPr>
            <a:xfrm>
              <a:off x="496270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20650" h="139065">
                  <a:moveTo>
                    <a:pt x="120573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20573" y="0"/>
                  </a:lnTo>
                  <a:lnTo>
                    <a:pt x="120573" y="138768"/>
                  </a:lnTo>
                  <a:close/>
                </a:path>
              </a:pathLst>
            </a:custGeom>
            <a:solidFill>
              <a:srgbClr val="D394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  <p:sp>
          <p:nvSpPr>
            <p:cNvPr id="82" name="object 10">
              <a:extLst>
                <a:ext uri="{FF2B5EF4-FFF2-40B4-BE49-F238E27FC236}">
                  <a16:creationId xmlns:a16="http://schemas.microsoft.com/office/drawing/2014/main" id="{EB11A809-A09A-4A59-87AE-9A8568A8EDA9}"/>
                </a:ext>
              </a:extLst>
            </p:cNvPr>
            <p:cNvSpPr/>
            <p:nvPr/>
          </p:nvSpPr>
          <p:spPr>
            <a:xfrm>
              <a:off x="336853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766A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  <p:sp>
          <p:nvSpPr>
            <p:cNvPr id="83" name="object 11">
              <a:extLst>
                <a:ext uri="{FF2B5EF4-FFF2-40B4-BE49-F238E27FC236}">
                  <a16:creationId xmlns:a16="http://schemas.microsoft.com/office/drawing/2014/main" id="{96283EB2-EC78-4E51-BA40-9AD6C6899071}"/>
                </a:ext>
              </a:extLst>
            </p:cNvPr>
            <p:cNvSpPr/>
            <p:nvPr/>
          </p:nvSpPr>
          <p:spPr>
            <a:xfrm>
              <a:off x="112100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E15C5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  <p:sp>
          <p:nvSpPr>
            <p:cNvPr id="84" name="object 13">
              <a:extLst>
                <a:ext uri="{FF2B5EF4-FFF2-40B4-BE49-F238E27FC236}">
                  <a16:creationId xmlns:a16="http://schemas.microsoft.com/office/drawing/2014/main" id="{DE451BE4-875A-4033-B2E3-E2C5A09DC986}"/>
                </a:ext>
              </a:extLst>
            </p:cNvPr>
            <p:cNvSpPr/>
            <p:nvPr/>
          </p:nvSpPr>
          <p:spPr>
            <a:xfrm>
              <a:off x="172134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3D8B9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</a:endParaRPr>
            </a:p>
          </p:txBody>
        </p:sp>
      </p:grpSp>
      <p:pic>
        <p:nvPicPr>
          <p:cNvPr id="85" name="Picture 84" descr="A close up of a sign&#10;&#10;Description automatically generated">
            <a:extLst>
              <a:ext uri="{FF2B5EF4-FFF2-40B4-BE49-F238E27FC236}">
                <a16:creationId xmlns:a16="http://schemas.microsoft.com/office/drawing/2014/main" id="{D9276996-AE9F-4CF5-8446-BD80CD78D9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24" y="252870"/>
            <a:ext cx="2180373" cy="10364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16"/>
    </mc:Choice>
    <mc:Fallback xmlns="">
      <p:transition spd="slow" advTm="14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B530-B013-4F63-BADF-87EB39D448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6397"/>
                </a:solidFill>
              </a:rPr>
              <a:t>Are there really jobs out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0A362-1282-4605-911A-DF79E8EB5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1,576,700 Job Postings in the last year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196,745 postings in the last month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December 2020: 685,000 open jobs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"/>
    </mc:Choice>
    <mc:Fallback xmlns="">
      <p:transition spd="slow" advTm="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8221" y="3544907"/>
            <a:ext cx="11121510" cy="31367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46990">
              <a:lnSpc>
                <a:spcPct val="99900"/>
              </a:lnSpc>
              <a:spcBef>
                <a:spcPts val="100"/>
              </a:spcBef>
              <a:defRPr/>
            </a:pP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National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Restaurant Association Educational Foundation (NRAEF) is dedicated </a:t>
            </a: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to:</a:t>
            </a:r>
            <a:endParaRPr lang="en-US" dirty="0">
              <a:latin typeface="Montserrat"/>
              <a:ea typeface="Gadugi" panose="020B0502040204020203" pitchFamily="34" charset="0"/>
              <a:cs typeface="Lucida Sans"/>
            </a:endParaRPr>
          </a:p>
          <a:p>
            <a:pPr marL="355600" marR="46990" indent="-342900">
              <a:lnSpc>
                <a:spcPct val="99900"/>
              </a:lnSpc>
              <a:spcBef>
                <a:spcPts val="100"/>
              </a:spcBef>
              <a:buFont typeface="Arial"/>
              <a:buChar char="•"/>
              <a:defRPr/>
            </a:pP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Training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,</a:t>
            </a: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 </a:t>
            </a:r>
            <a:endParaRPr lang="en-US" dirty="0">
              <a:latin typeface="Montserrat"/>
              <a:ea typeface="Gadugi" panose="020B0502040204020203" pitchFamily="34" charset="0"/>
              <a:cs typeface="Lucida Sans"/>
            </a:endParaRPr>
          </a:p>
          <a:p>
            <a:pPr marL="355600" marR="46990" indent="-342900">
              <a:lnSpc>
                <a:spcPct val="99900"/>
              </a:lnSpc>
              <a:spcBef>
                <a:spcPts val="100"/>
              </a:spcBef>
              <a:buFont typeface="Arial"/>
              <a:buChar char="•"/>
              <a:defRPr/>
            </a:pP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Education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,</a:t>
            </a: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 </a:t>
            </a:r>
            <a:endParaRPr lang="en-US" dirty="0">
              <a:latin typeface="Montserrat"/>
              <a:ea typeface="Gadugi" panose="020B0502040204020203" pitchFamily="34" charset="0"/>
              <a:cs typeface="Lucida Sans"/>
            </a:endParaRPr>
          </a:p>
          <a:p>
            <a:pPr marL="355600" marR="46990" indent="-342900">
              <a:lnSpc>
                <a:spcPct val="99900"/>
              </a:lnSpc>
              <a:spcBef>
                <a:spcPts val="100"/>
              </a:spcBef>
              <a:buFont typeface="Arial"/>
              <a:buChar char="•"/>
              <a:defRPr/>
            </a:pP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Financial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resources</a:t>
            </a: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,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and</a:t>
            </a: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 </a:t>
            </a:r>
            <a:endParaRPr lang="en-US" dirty="0">
              <a:latin typeface="Montserrat"/>
              <a:ea typeface="Gadugi" panose="020B0502040204020203" pitchFamily="34" charset="0"/>
              <a:cs typeface="Lucida Sans"/>
            </a:endParaRPr>
          </a:p>
          <a:p>
            <a:pPr marL="355600" marR="46990" indent="-342900">
              <a:lnSpc>
                <a:spcPct val="99900"/>
              </a:lnSpc>
              <a:spcBef>
                <a:spcPts val="100"/>
              </a:spcBef>
              <a:buFont typeface="Arial"/>
              <a:buChar char="•"/>
              <a:defRPr/>
            </a:pP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Career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development </a:t>
            </a:r>
            <a:endParaRPr lang="en-US">
              <a:latin typeface="Montserrat"/>
              <a:ea typeface="Gadugi" panose="020B0502040204020203" pitchFamily="34" charset="0"/>
              <a:cs typeface="Lucida Sans"/>
            </a:endParaRPr>
          </a:p>
          <a:p>
            <a:pPr marL="12700" marR="46990">
              <a:lnSpc>
                <a:spcPct val="99900"/>
              </a:lnSpc>
              <a:spcBef>
                <a:spcPts val="100"/>
              </a:spcBef>
              <a:defRPr/>
            </a:pPr>
            <a:endParaRPr lang="en-US" sz="2200" dirty="0">
              <a:latin typeface="Montserrat"/>
              <a:ea typeface="Gadugi" panose="020B0502040204020203" pitchFamily="34" charset="0"/>
              <a:cs typeface="Lucida Sans"/>
            </a:endParaRPr>
          </a:p>
          <a:p>
            <a:pPr marL="12700" marR="46990">
              <a:lnSpc>
                <a:spcPct val="99900"/>
              </a:lnSpc>
              <a:spcBef>
                <a:spcPts val="100"/>
              </a:spcBef>
              <a:defRPr/>
            </a:pP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Our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mission </a:t>
            </a:r>
            <a:r>
              <a:rPr lang="en-US" sz="2200" dirty="0">
                <a:latin typeface="Montserrat"/>
                <a:ea typeface="Gadugi" panose="020B0502040204020203" pitchFamily="34" charset="0"/>
                <a:cs typeface="Lucida Sans"/>
              </a:rPr>
              <a:t>is to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Attract, Empower 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Advance the industry’s next generation of talent.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198648A-6F70-4C5D-AE34-5E376319CF5E}"/>
              </a:ext>
            </a:extLst>
          </p:cNvPr>
          <p:cNvGrpSpPr>
            <a:grpSpLocks noChangeAspect="1"/>
          </p:cNvGrpSpPr>
          <p:nvPr/>
        </p:nvGrpSpPr>
        <p:grpSpPr>
          <a:xfrm>
            <a:off x="3958798" y="629316"/>
            <a:ext cx="7186758" cy="2796842"/>
            <a:chOff x="1424002" y="1227795"/>
            <a:chExt cx="8974425" cy="3492541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C825DB3-1A47-4D13-ABFF-717EC67F6DDD}"/>
                </a:ext>
              </a:extLst>
            </p:cNvPr>
            <p:cNvGrpSpPr/>
            <p:nvPr/>
          </p:nvGrpSpPr>
          <p:grpSpPr>
            <a:xfrm>
              <a:off x="3246965" y="1227795"/>
              <a:ext cx="1682572" cy="1679663"/>
              <a:chOff x="3246965" y="1227795"/>
              <a:chExt cx="1682572" cy="1679663"/>
            </a:xfrm>
          </p:grpSpPr>
          <p:sp>
            <p:nvSpPr>
              <p:cNvPr id="111" name="object 5">
                <a:extLst>
                  <a:ext uri="{FF2B5EF4-FFF2-40B4-BE49-F238E27FC236}">
                    <a16:creationId xmlns:a16="http://schemas.microsoft.com/office/drawing/2014/main" id="{CAF4B687-8164-4DAF-9C85-603933E81E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6965" y="1227795"/>
                <a:ext cx="1682572" cy="1679663"/>
              </a:xfrm>
              <a:custGeom>
                <a:avLst/>
                <a:gdLst/>
                <a:ahLst/>
                <a:cxnLst/>
                <a:rect l="l" t="t" r="r" b="b"/>
                <a:pathLst>
                  <a:path w="1656079" h="1656080">
                    <a:moveTo>
                      <a:pt x="0" y="1655800"/>
                    </a:moveTo>
                    <a:lnTo>
                      <a:pt x="1655800" y="1655800"/>
                    </a:lnTo>
                    <a:lnTo>
                      <a:pt x="1655800" y="0"/>
                    </a:lnTo>
                    <a:lnTo>
                      <a:pt x="0" y="0"/>
                    </a:lnTo>
                    <a:lnTo>
                      <a:pt x="0" y="1655800"/>
                    </a:lnTo>
                    <a:close/>
                  </a:path>
                </a:pathLst>
              </a:custGeom>
              <a:solidFill>
                <a:srgbClr val="76BC43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CC5E40F9-08BB-4A92-BC8D-E3F62CE4723F}"/>
                  </a:ext>
                </a:extLst>
              </p:cNvPr>
              <p:cNvGrpSpPr/>
              <p:nvPr/>
            </p:nvGrpSpPr>
            <p:grpSpPr>
              <a:xfrm>
                <a:off x="3622787" y="1712458"/>
                <a:ext cx="930928" cy="710336"/>
                <a:chOff x="3833868" y="1632958"/>
                <a:chExt cx="930928" cy="710336"/>
              </a:xfrm>
            </p:grpSpPr>
            <p:sp>
              <p:nvSpPr>
                <p:cNvPr id="113" name="object 6">
                  <a:extLst>
                    <a:ext uri="{FF2B5EF4-FFF2-40B4-BE49-F238E27FC236}">
                      <a16:creationId xmlns:a16="http://schemas.microsoft.com/office/drawing/2014/main" id="{3BDC89A4-0AB0-401F-8C3C-1DFD00079CC9}"/>
                    </a:ext>
                  </a:extLst>
                </p:cNvPr>
                <p:cNvSpPr/>
                <p:nvPr/>
              </p:nvSpPr>
              <p:spPr>
                <a:xfrm>
                  <a:off x="4140148" y="1632958"/>
                  <a:ext cx="313055" cy="493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054" h="493394">
                      <a:moveTo>
                        <a:pt x="107607" y="0"/>
                      </a:moveTo>
                      <a:lnTo>
                        <a:pt x="111681" y="12055"/>
                      </a:lnTo>
                      <a:lnTo>
                        <a:pt x="114677" y="24752"/>
                      </a:lnTo>
                      <a:lnTo>
                        <a:pt x="116526" y="38001"/>
                      </a:lnTo>
                      <a:lnTo>
                        <a:pt x="117149" y="51785"/>
                      </a:lnTo>
                      <a:lnTo>
                        <a:pt x="112123" y="94643"/>
                      </a:lnTo>
                      <a:lnTo>
                        <a:pt x="98851" y="129727"/>
                      </a:lnTo>
                      <a:lnTo>
                        <a:pt x="80088" y="159762"/>
                      </a:lnTo>
                      <a:lnTo>
                        <a:pt x="58578" y="187540"/>
                      </a:lnTo>
                      <a:lnTo>
                        <a:pt x="37066" y="215861"/>
                      </a:lnTo>
                      <a:lnTo>
                        <a:pt x="18305" y="247506"/>
                      </a:lnTo>
                      <a:lnTo>
                        <a:pt x="5034" y="285282"/>
                      </a:lnTo>
                      <a:lnTo>
                        <a:pt x="0" y="331977"/>
                      </a:lnTo>
                      <a:lnTo>
                        <a:pt x="3023" y="363497"/>
                      </a:lnTo>
                      <a:lnTo>
                        <a:pt x="26339" y="418624"/>
                      </a:lnTo>
                      <a:lnTo>
                        <a:pt x="68746" y="462430"/>
                      </a:lnTo>
                      <a:lnTo>
                        <a:pt x="125008" y="489155"/>
                      </a:lnTo>
                      <a:lnTo>
                        <a:pt x="156527" y="492798"/>
                      </a:lnTo>
                      <a:lnTo>
                        <a:pt x="188046" y="489155"/>
                      </a:lnTo>
                      <a:lnTo>
                        <a:pt x="244313" y="462430"/>
                      </a:lnTo>
                      <a:lnTo>
                        <a:pt x="286728" y="418624"/>
                      </a:lnTo>
                      <a:lnTo>
                        <a:pt x="310038" y="363497"/>
                      </a:lnTo>
                      <a:lnTo>
                        <a:pt x="313055" y="331977"/>
                      </a:lnTo>
                      <a:lnTo>
                        <a:pt x="309969" y="298598"/>
                      </a:lnTo>
                      <a:lnTo>
                        <a:pt x="309436" y="296443"/>
                      </a:lnTo>
                      <a:lnTo>
                        <a:pt x="192519" y="296443"/>
                      </a:lnTo>
                      <a:lnTo>
                        <a:pt x="178030" y="290942"/>
                      </a:lnTo>
                      <a:lnTo>
                        <a:pt x="165855" y="278252"/>
                      </a:lnTo>
                      <a:lnTo>
                        <a:pt x="158014" y="260772"/>
                      </a:lnTo>
                      <a:lnTo>
                        <a:pt x="156527" y="240906"/>
                      </a:lnTo>
                      <a:lnTo>
                        <a:pt x="163385" y="218992"/>
                      </a:lnTo>
                      <a:lnTo>
                        <a:pt x="175042" y="196080"/>
                      </a:lnTo>
                      <a:lnTo>
                        <a:pt x="186040" y="168345"/>
                      </a:lnTo>
                      <a:lnTo>
                        <a:pt x="190919" y="131965"/>
                      </a:lnTo>
                      <a:lnTo>
                        <a:pt x="184320" y="88319"/>
                      </a:lnTo>
                      <a:lnTo>
                        <a:pt x="166379" y="51785"/>
                      </a:lnTo>
                      <a:lnTo>
                        <a:pt x="139880" y="22350"/>
                      </a:lnTo>
                      <a:lnTo>
                        <a:pt x="107607" y="0"/>
                      </a:lnTo>
                      <a:close/>
                    </a:path>
                    <a:path w="313054" h="493394">
                      <a:moveTo>
                        <a:pt x="226275" y="149377"/>
                      </a:moveTo>
                      <a:lnTo>
                        <a:pt x="242834" y="215861"/>
                      </a:lnTo>
                      <a:lnTo>
                        <a:pt x="236710" y="262162"/>
                      </a:lnTo>
                      <a:lnTo>
                        <a:pt x="216930" y="288837"/>
                      </a:lnTo>
                      <a:lnTo>
                        <a:pt x="192519" y="296443"/>
                      </a:lnTo>
                      <a:lnTo>
                        <a:pt x="309436" y="296443"/>
                      </a:lnTo>
                      <a:lnTo>
                        <a:pt x="287867" y="230224"/>
                      </a:lnTo>
                      <a:lnTo>
                        <a:pt x="259856" y="184221"/>
                      </a:lnTo>
                      <a:lnTo>
                        <a:pt x="238228" y="159864"/>
                      </a:lnTo>
                      <a:lnTo>
                        <a:pt x="226275" y="1493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14" name="object 7">
                  <a:extLst>
                    <a:ext uri="{FF2B5EF4-FFF2-40B4-BE49-F238E27FC236}">
                      <a16:creationId xmlns:a16="http://schemas.microsoft.com/office/drawing/2014/main" id="{3BE3125A-C23C-45D5-85EA-AE8CD100FC72}"/>
                    </a:ext>
                  </a:extLst>
                </p:cNvPr>
                <p:cNvSpPr/>
                <p:nvPr/>
              </p:nvSpPr>
              <p:spPr>
                <a:xfrm>
                  <a:off x="4211070" y="1971186"/>
                  <a:ext cx="171208" cy="157568"/>
                </a:xfrm>
                <a:prstGeom prst="rect">
                  <a:avLst/>
                </a:prstGeom>
                <a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15" name="object 8">
                  <a:extLst>
                    <a:ext uri="{FF2B5EF4-FFF2-40B4-BE49-F238E27FC236}">
                      <a16:creationId xmlns:a16="http://schemas.microsoft.com/office/drawing/2014/main" id="{9CBF84A7-1499-47E8-A663-F9697CA513A2}"/>
                    </a:ext>
                  </a:extLst>
                </p:cNvPr>
                <p:cNvSpPr/>
                <p:nvPr/>
              </p:nvSpPr>
              <p:spPr>
                <a:xfrm>
                  <a:off x="3833868" y="2190717"/>
                  <a:ext cx="120650" cy="148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50" h="148589">
                      <a:moveTo>
                        <a:pt x="79628" y="0"/>
                      </a:moveTo>
                      <a:lnTo>
                        <a:pt x="26212" y="0"/>
                      </a:lnTo>
                      <a:lnTo>
                        <a:pt x="0" y="148589"/>
                      </a:lnTo>
                      <a:lnTo>
                        <a:pt x="29184" y="148589"/>
                      </a:lnTo>
                      <a:lnTo>
                        <a:pt x="39077" y="92125"/>
                      </a:lnTo>
                      <a:lnTo>
                        <a:pt x="67513" y="92125"/>
                      </a:lnTo>
                      <a:lnTo>
                        <a:pt x="88677" y="88839"/>
                      </a:lnTo>
                      <a:lnTo>
                        <a:pt x="104233" y="79771"/>
                      </a:lnTo>
                      <a:lnTo>
                        <a:pt x="110640" y="71323"/>
                      </a:lnTo>
                      <a:lnTo>
                        <a:pt x="42786" y="71323"/>
                      </a:lnTo>
                      <a:lnTo>
                        <a:pt x="51930" y="20802"/>
                      </a:lnTo>
                      <a:lnTo>
                        <a:pt x="116126" y="20802"/>
                      </a:lnTo>
                      <a:lnTo>
                        <a:pt x="113820" y="15230"/>
                      </a:lnTo>
                      <a:lnTo>
                        <a:pt x="100366" y="4179"/>
                      </a:lnTo>
                      <a:lnTo>
                        <a:pt x="79628" y="0"/>
                      </a:lnTo>
                      <a:close/>
                    </a:path>
                    <a:path w="120650" h="148589">
                      <a:moveTo>
                        <a:pt x="116126" y="20802"/>
                      </a:moveTo>
                      <a:lnTo>
                        <a:pt x="71716" y="20802"/>
                      </a:lnTo>
                      <a:lnTo>
                        <a:pt x="82536" y="22950"/>
                      </a:lnTo>
                      <a:lnTo>
                        <a:pt x="89277" y="28695"/>
                      </a:lnTo>
                      <a:lnTo>
                        <a:pt x="92308" y="36993"/>
                      </a:lnTo>
                      <a:lnTo>
                        <a:pt x="91998" y="46799"/>
                      </a:lnTo>
                      <a:lnTo>
                        <a:pt x="88931" y="56380"/>
                      </a:lnTo>
                      <a:lnTo>
                        <a:pt x="83245" y="64171"/>
                      </a:lnTo>
                      <a:lnTo>
                        <a:pt x="74639" y="69407"/>
                      </a:lnTo>
                      <a:lnTo>
                        <a:pt x="62814" y="71323"/>
                      </a:lnTo>
                      <a:lnTo>
                        <a:pt x="110640" y="71323"/>
                      </a:lnTo>
                      <a:lnTo>
                        <a:pt x="114595" y="66108"/>
                      </a:lnTo>
                      <a:lnTo>
                        <a:pt x="120180" y="49034"/>
                      </a:lnTo>
                      <a:lnTo>
                        <a:pt x="120316" y="30925"/>
                      </a:lnTo>
                      <a:lnTo>
                        <a:pt x="116126" y="208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16" name="object 9">
                  <a:extLst>
                    <a:ext uri="{FF2B5EF4-FFF2-40B4-BE49-F238E27FC236}">
                      <a16:creationId xmlns:a16="http://schemas.microsoft.com/office/drawing/2014/main" id="{2E17867E-9925-43EC-8143-6F9333726589}"/>
                    </a:ext>
                  </a:extLst>
                </p:cNvPr>
                <p:cNvSpPr/>
                <p:nvPr/>
              </p:nvSpPr>
              <p:spPr>
                <a:xfrm>
                  <a:off x="3956550" y="2230338"/>
                  <a:ext cx="99060" cy="10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60" h="109219">
                      <a:moveTo>
                        <a:pt x="41122" y="14858"/>
                      </a:moveTo>
                      <a:lnTo>
                        <a:pt x="13601" y="14858"/>
                      </a:lnTo>
                      <a:lnTo>
                        <a:pt x="15824" y="18567"/>
                      </a:lnTo>
                      <a:lnTo>
                        <a:pt x="14338" y="27241"/>
                      </a:lnTo>
                      <a:lnTo>
                        <a:pt x="0" y="108965"/>
                      </a:lnTo>
                      <a:lnTo>
                        <a:pt x="27457" y="108965"/>
                      </a:lnTo>
                      <a:lnTo>
                        <a:pt x="35610" y="62649"/>
                      </a:lnTo>
                      <a:lnTo>
                        <a:pt x="40812" y="43663"/>
                      </a:lnTo>
                      <a:lnTo>
                        <a:pt x="47915" y="31107"/>
                      </a:lnTo>
                      <a:lnTo>
                        <a:pt x="55854" y="24167"/>
                      </a:lnTo>
                      <a:lnTo>
                        <a:pt x="60855" y="22783"/>
                      </a:lnTo>
                      <a:lnTo>
                        <a:pt x="41795" y="22783"/>
                      </a:lnTo>
                      <a:lnTo>
                        <a:pt x="41122" y="14858"/>
                      </a:lnTo>
                      <a:close/>
                    </a:path>
                    <a:path w="99060" h="109219">
                      <a:moveTo>
                        <a:pt x="98772" y="22034"/>
                      </a:moveTo>
                      <a:lnTo>
                        <a:pt x="70231" y="22034"/>
                      </a:lnTo>
                      <a:lnTo>
                        <a:pt x="74193" y="26504"/>
                      </a:lnTo>
                      <a:lnTo>
                        <a:pt x="74193" y="36156"/>
                      </a:lnTo>
                      <a:lnTo>
                        <a:pt x="71970" y="39877"/>
                      </a:lnTo>
                      <a:lnTo>
                        <a:pt x="70980" y="41846"/>
                      </a:lnTo>
                      <a:lnTo>
                        <a:pt x="71970" y="42341"/>
                      </a:lnTo>
                      <a:lnTo>
                        <a:pt x="74688" y="43091"/>
                      </a:lnTo>
                      <a:lnTo>
                        <a:pt x="77406" y="43091"/>
                      </a:lnTo>
                      <a:lnTo>
                        <a:pt x="86608" y="40903"/>
                      </a:lnTo>
                      <a:lnTo>
                        <a:pt x="93354" y="35442"/>
                      </a:lnTo>
                      <a:lnTo>
                        <a:pt x="97505" y="28357"/>
                      </a:lnTo>
                      <a:lnTo>
                        <a:pt x="98772" y="22034"/>
                      </a:lnTo>
                      <a:close/>
                    </a:path>
                    <a:path w="99060" h="109219">
                      <a:moveTo>
                        <a:pt x="74434" y="0"/>
                      </a:moveTo>
                      <a:lnTo>
                        <a:pt x="65336" y="1506"/>
                      </a:lnTo>
                      <a:lnTo>
                        <a:pt x="56538" y="5915"/>
                      </a:lnTo>
                      <a:lnTo>
                        <a:pt x="48529" y="13062"/>
                      </a:lnTo>
                      <a:lnTo>
                        <a:pt x="41795" y="22783"/>
                      </a:lnTo>
                      <a:lnTo>
                        <a:pt x="60855" y="22783"/>
                      </a:lnTo>
                      <a:lnTo>
                        <a:pt x="63563" y="22034"/>
                      </a:lnTo>
                      <a:lnTo>
                        <a:pt x="98772" y="22034"/>
                      </a:lnTo>
                      <a:lnTo>
                        <a:pt x="98920" y="21297"/>
                      </a:lnTo>
                      <a:lnTo>
                        <a:pt x="97285" y="12955"/>
                      </a:lnTo>
                      <a:lnTo>
                        <a:pt x="92521" y="6191"/>
                      </a:lnTo>
                      <a:lnTo>
                        <a:pt x="84834" y="1656"/>
                      </a:lnTo>
                      <a:lnTo>
                        <a:pt x="74434" y="0"/>
                      </a:lnTo>
                      <a:close/>
                    </a:path>
                    <a:path w="99060" h="109219">
                      <a:moveTo>
                        <a:pt x="22758" y="0"/>
                      </a:moveTo>
                      <a:lnTo>
                        <a:pt x="13360" y="0"/>
                      </a:lnTo>
                      <a:lnTo>
                        <a:pt x="6184" y="2476"/>
                      </a:lnTo>
                      <a:lnTo>
                        <a:pt x="864" y="5634"/>
                      </a:lnTo>
                      <a:lnTo>
                        <a:pt x="749" y="16344"/>
                      </a:lnTo>
                      <a:lnTo>
                        <a:pt x="2717" y="15608"/>
                      </a:lnTo>
                      <a:lnTo>
                        <a:pt x="5194" y="14858"/>
                      </a:lnTo>
                      <a:lnTo>
                        <a:pt x="41122" y="14858"/>
                      </a:lnTo>
                      <a:lnTo>
                        <a:pt x="40942" y="12746"/>
                      </a:lnTo>
                      <a:lnTo>
                        <a:pt x="37191" y="5634"/>
                      </a:lnTo>
                      <a:lnTo>
                        <a:pt x="30983" y="1400"/>
                      </a:lnTo>
                      <a:lnTo>
                        <a:pt x="227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17" name="object 10">
                  <a:extLst>
                    <a:ext uri="{FF2B5EF4-FFF2-40B4-BE49-F238E27FC236}">
                      <a16:creationId xmlns:a16="http://schemas.microsoft.com/office/drawing/2014/main" id="{D09CCC4A-B146-43EC-840A-EE77D7C92EB3}"/>
                    </a:ext>
                  </a:extLst>
                </p:cNvPr>
                <p:cNvSpPr/>
                <p:nvPr/>
              </p:nvSpPr>
              <p:spPr>
                <a:xfrm>
                  <a:off x="4057270" y="2228359"/>
                  <a:ext cx="113664" cy="114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65" h="114935">
                      <a:moveTo>
                        <a:pt x="63068" y="0"/>
                      </a:moveTo>
                      <a:lnTo>
                        <a:pt x="40939" y="3981"/>
                      </a:lnTo>
                      <a:lnTo>
                        <a:pt x="21985" y="15136"/>
                      </a:lnTo>
                      <a:lnTo>
                        <a:pt x="7805" y="32280"/>
                      </a:lnTo>
                      <a:lnTo>
                        <a:pt x="0" y="54229"/>
                      </a:lnTo>
                      <a:lnTo>
                        <a:pt x="616" y="76981"/>
                      </a:lnTo>
                      <a:lnTo>
                        <a:pt x="9926" y="96366"/>
                      </a:lnTo>
                      <a:lnTo>
                        <a:pt x="26887" y="109852"/>
                      </a:lnTo>
                      <a:lnTo>
                        <a:pt x="50457" y="114909"/>
                      </a:lnTo>
                      <a:lnTo>
                        <a:pt x="72586" y="110927"/>
                      </a:lnTo>
                      <a:lnTo>
                        <a:pt x="91538" y="99771"/>
                      </a:lnTo>
                      <a:lnTo>
                        <a:pt x="95401" y="95097"/>
                      </a:lnTo>
                      <a:lnTo>
                        <a:pt x="51688" y="95097"/>
                      </a:lnTo>
                      <a:lnTo>
                        <a:pt x="39899" y="92488"/>
                      </a:lnTo>
                      <a:lnTo>
                        <a:pt x="31192" y="84816"/>
                      </a:lnTo>
                      <a:lnTo>
                        <a:pt x="26612" y="72316"/>
                      </a:lnTo>
                      <a:lnTo>
                        <a:pt x="27203" y="55219"/>
                      </a:lnTo>
                      <a:lnTo>
                        <a:pt x="32164" y="40075"/>
                      </a:lnTo>
                      <a:lnTo>
                        <a:pt x="40187" y="28971"/>
                      </a:lnTo>
                      <a:lnTo>
                        <a:pt x="50436" y="22140"/>
                      </a:lnTo>
                      <a:lnTo>
                        <a:pt x="62077" y="19812"/>
                      </a:lnTo>
                      <a:lnTo>
                        <a:pt x="104375" y="19812"/>
                      </a:lnTo>
                      <a:lnTo>
                        <a:pt x="103773" y="18542"/>
                      </a:lnTo>
                      <a:lnTo>
                        <a:pt x="86839" y="5057"/>
                      </a:lnTo>
                      <a:lnTo>
                        <a:pt x="63068" y="0"/>
                      </a:lnTo>
                      <a:close/>
                    </a:path>
                    <a:path w="113665" h="114935">
                      <a:moveTo>
                        <a:pt x="104375" y="19812"/>
                      </a:moveTo>
                      <a:lnTo>
                        <a:pt x="62077" y="19812"/>
                      </a:lnTo>
                      <a:lnTo>
                        <a:pt x="73729" y="22419"/>
                      </a:lnTo>
                      <a:lnTo>
                        <a:pt x="82388" y="30086"/>
                      </a:lnTo>
                      <a:lnTo>
                        <a:pt x="87012" y="42582"/>
                      </a:lnTo>
                      <a:lnTo>
                        <a:pt x="86563" y="59677"/>
                      </a:lnTo>
                      <a:lnTo>
                        <a:pt x="81633" y="74721"/>
                      </a:lnTo>
                      <a:lnTo>
                        <a:pt x="73483" y="85840"/>
                      </a:lnTo>
                      <a:lnTo>
                        <a:pt x="63154" y="92733"/>
                      </a:lnTo>
                      <a:lnTo>
                        <a:pt x="51688" y="95097"/>
                      </a:lnTo>
                      <a:lnTo>
                        <a:pt x="95401" y="95097"/>
                      </a:lnTo>
                      <a:lnTo>
                        <a:pt x="105714" y="82623"/>
                      </a:lnTo>
                      <a:lnTo>
                        <a:pt x="113512" y="60667"/>
                      </a:lnTo>
                      <a:lnTo>
                        <a:pt x="112965" y="37922"/>
                      </a:lnTo>
                      <a:lnTo>
                        <a:pt x="104375" y="198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18" name="object 11">
                  <a:extLst>
                    <a:ext uri="{FF2B5EF4-FFF2-40B4-BE49-F238E27FC236}">
                      <a16:creationId xmlns:a16="http://schemas.microsoft.com/office/drawing/2014/main" id="{D39AF51C-AC84-43D4-8B4E-B60E6DFA3BAD}"/>
                    </a:ext>
                  </a:extLst>
                </p:cNvPr>
                <p:cNvSpPr/>
                <p:nvPr/>
              </p:nvSpPr>
              <p:spPr>
                <a:xfrm>
                  <a:off x="4177741" y="2187250"/>
                  <a:ext cx="112395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95" h="155575">
                      <a:moveTo>
                        <a:pt x="9385" y="112179"/>
                      </a:moveTo>
                      <a:lnTo>
                        <a:pt x="0" y="135458"/>
                      </a:lnTo>
                      <a:lnTo>
                        <a:pt x="7596" y="142422"/>
                      </a:lnTo>
                      <a:lnTo>
                        <a:pt x="18140" y="148802"/>
                      </a:lnTo>
                      <a:lnTo>
                        <a:pt x="31605" y="153464"/>
                      </a:lnTo>
                      <a:lnTo>
                        <a:pt x="47967" y="155270"/>
                      </a:lnTo>
                      <a:lnTo>
                        <a:pt x="67899" y="152894"/>
                      </a:lnTo>
                      <a:lnTo>
                        <a:pt x="85559" y="145178"/>
                      </a:lnTo>
                      <a:lnTo>
                        <a:pt x="97279" y="132981"/>
                      </a:lnTo>
                      <a:lnTo>
                        <a:pt x="50939" y="132981"/>
                      </a:lnTo>
                      <a:lnTo>
                        <a:pt x="36586" y="130985"/>
                      </a:lnTo>
                      <a:lnTo>
                        <a:pt x="25157" y="125923"/>
                      </a:lnTo>
                      <a:lnTo>
                        <a:pt x="16230" y="119190"/>
                      </a:lnTo>
                      <a:lnTo>
                        <a:pt x="9385" y="112179"/>
                      </a:lnTo>
                      <a:close/>
                    </a:path>
                    <a:path w="112395" h="155575">
                      <a:moveTo>
                        <a:pt x="70472" y="0"/>
                      </a:moveTo>
                      <a:lnTo>
                        <a:pt x="50474" y="2921"/>
                      </a:lnTo>
                      <a:lnTo>
                        <a:pt x="34210" y="11112"/>
                      </a:lnTo>
                      <a:lnTo>
                        <a:pt x="22723" y="23713"/>
                      </a:lnTo>
                      <a:lnTo>
                        <a:pt x="17056" y="39865"/>
                      </a:lnTo>
                      <a:lnTo>
                        <a:pt x="17295" y="55006"/>
                      </a:lnTo>
                      <a:lnTo>
                        <a:pt x="22840" y="68129"/>
                      </a:lnTo>
                      <a:lnTo>
                        <a:pt x="34272" y="78698"/>
                      </a:lnTo>
                      <a:lnTo>
                        <a:pt x="52171" y="86182"/>
                      </a:lnTo>
                      <a:lnTo>
                        <a:pt x="65906" y="90972"/>
                      </a:lnTo>
                      <a:lnTo>
                        <a:pt x="74306" y="96645"/>
                      </a:lnTo>
                      <a:lnTo>
                        <a:pt x="78255" y="103525"/>
                      </a:lnTo>
                      <a:lnTo>
                        <a:pt x="78559" y="110197"/>
                      </a:lnTo>
                      <a:lnTo>
                        <a:pt x="78557" y="112179"/>
                      </a:lnTo>
                      <a:lnTo>
                        <a:pt x="75628" y="120867"/>
                      </a:lnTo>
                      <a:lnTo>
                        <a:pt x="69608" y="127474"/>
                      </a:lnTo>
                      <a:lnTo>
                        <a:pt x="61179" y="131574"/>
                      </a:lnTo>
                      <a:lnTo>
                        <a:pt x="50939" y="132981"/>
                      </a:lnTo>
                      <a:lnTo>
                        <a:pt x="97279" y="132981"/>
                      </a:lnTo>
                      <a:lnTo>
                        <a:pt x="98952" y="131240"/>
                      </a:lnTo>
                      <a:lnTo>
                        <a:pt x="106083" y="110197"/>
                      </a:lnTo>
                      <a:lnTo>
                        <a:pt x="105475" y="93443"/>
                      </a:lnTo>
                      <a:lnTo>
                        <a:pt x="98632" y="79616"/>
                      </a:lnTo>
                      <a:lnTo>
                        <a:pt x="85253" y="68760"/>
                      </a:lnTo>
                      <a:lnTo>
                        <a:pt x="65036" y="60921"/>
                      </a:lnTo>
                      <a:lnTo>
                        <a:pt x="53618" y="56746"/>
                      </a:lnTo>
                      <a:lnTo>
                        <a:pt x="47163" y="51665"/>
                      </a:lnTo>
                      <a:lnTo>
                        <a:pt x="44510" y="45700"/>
                      </a:lnTo>
                      <a:lnTo>
                        <a:pt x="44500" y="38874"/>
                      </a:lnTo>
                      <a:lnTo>
                        <a:pt x="47010" y="31793"/>
                      </a:lnTo>
                      <a:lnTo>
                        <a:pt x="51954" y="26590"/>
                      </a:lnTo>
                      <a:lnTo>
                        <a:pt x="58800" y="23383"/>
                      </a:lnTo>
                      <a:lnTo>
                        <a:pt x="67017" y="22288"/>
                      </a:lnTo>
                      <a:lnTo>
                        <a:pt x="108833" y="22288"/>
                      </a:lnTo>
                      <a:lnTo>
                        <a:pt x="111772" y="15100"/>
                      </a:lnTo>
                      <a:lnTo>
                        <a:pt x="104030" y="9295"/>
                      </a:lnTo>
                      <a:lnTo>
                        <a:pt x="94180" y="4487"/>
                      </a:lnTo>
                      <a:lnTo>
                        <a:pt x="82801" y="1211"/>
                      </a:lnTo>
                      <a:lnTo>
                        <a:pt x="70472" y="0"/>
                      </a:lnTo>
                      <a:close/>
                    </a:path>
                    <a:path w="112395" h="155575">
                      <a:moveTo>
                        <a:pt x="108833" y="22288"/>
                      </a:moveTo>
                      <a:lnTo>
                        <a:pt x="67017" y="22288"/>
                      </a:lnTo>
                      <a:lnTo>
                        <a:pt x="78121" y="23402"/>
                      </a:lnTo>
                      <a:lnTo>
                        <a:pt x="87787" y="26374"/>
                      </a:lnTo>
                      <a:lnTo>
                        <a:pt x="96155" y="30646"/>
                      </a:lnTo>
                      <a:lnTo>
                        <a:pt x="103365" y="35661"/>
                      </a:lnTo>
                      <a:lnTo>
                        <a:pt x="108833" y="22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19" name="object 12">
                  <a:extLst>
                    <a:ext uri="{FF2B5EF4-FFF2-40B4-BE49-F238E27FC236}">
                      <a16:creationId xmlns:a16="http://schemas.microsoft.com/office/drawing/2014/main" id="{245F2078-5AA3-4D24-B51D-5988B320F53E}"/>
                    </a:ext>
                  </a:extLst>
                </p:cNvPr>
                <p:cNvSpPr/>
                <p:nvPr/>
              </p:nvSpPr>
              <p:spPr>
                <a:xfrm>
                  <a:off x="4299088" y="2200126"/>
                  <a:ext cx="71755" cy="14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54" h="141605">
                      <a:moveTo>
                        <a:pt x="42786" y="49529"/>
                      </a:moveTo>
                      <a:lnTo>
                        <a:pt x="15328" y="49529"/>
                      </a:lnTo>
                      <a:lnTo>
                        <a:pt x="5689" y="103758"/>
                      </a:lnTo>
                      <a:lnTo>
                        <a:pt x="5461" y="120050"/>
                      </a:lnTo>
                      <a:lnTo>
                        <a:pt x="10753" y="131746"/>
                      </a:lnTo>
                      <a:lnTo>
                        <a:pt x="20498" y="138799"/>
                      </a:lnTo>
                      <a:lnTo>
                        <a:pt x="33629" y="141160"/>
                      </a:lnTo>
                      <a:lnTo>
                        <a:pt x="41900" y="140545"/>
                      </a:lnTo>
                      <a:lnTo>
                        <a:pt x="48964" y="138837"/>
                      </a:lnTo>
                      <a:lnTo>
                        <a:pt x="54914" y="136247"/>
                      </a:lnTo>
                      <a:lnTo>
                        <a:pt x="59842" y="132981"/>
                      </a:lnTo>
                      <a:lnTo>
                        <a:pt x="58238" y="123329"/>
                      </a:lnTo>
                      <a:lnTo>
                        <a:pt x="44996" y="123329"/>
                      </a:lnTo>
                      <a:lnTo>
                        <a:pt x="38456" y="121952"/>
                      </a:lnTo>
                      <a:lnTo>
                        <a:pt x="34372" y="117881"/>
                      </a:lnTo>
                      <a:lnTo>
                        <a:pt x="32698" y="111210"/>
                      </a:lnTo>
                      <a:lnTo>
                        <a:pt x="33388" y="102031"/>
                      </a:lnTo>
                      <a:lnTo>
                        <a:pt x="42786" y="49529"/>
                      </a:lnTo>
                      <a:close/>
                    </a:path>
                    <a:path w="71754" h="141605">
                      <a:moveTo>
                        <a:pt x="57619" y="119608"/>
                      </a:moveTo>
                      <a:lnTo>
                        <a:pt x="53911" y="122085"/>
                      </a:lnTo>
                      <a:lnTo>
                        <a:pt x="49949" y="123329"/>
                      </a:lnTo>
                      <a:lnTo>
                        <a:pt x="58238" y="123329"/>
                      </a:lnTo>
                      <a:lnTo>
                        <a:pt x="57619" y="119608"/>
                      </a:lnTo>
                      <a:close/>
                    </a:path>
                    <a:path w="71754" h="141605">
                      <a:moveTo>
                        <a:pt x="71221" y="32194"/>
                      </a:moveTo>
                      <a:lnTo>
                        <a:pt x="2959" y="32194"/>
                      </a:lnTo>
                      <a:lnTo>
                        <a:pt x="0" y="49529"/>
                      </a:lnTo>
                      <a:lnTo>
                        <a:pt x="68249" y="49529"/>
                      </a:lnTo>
                      <a:lnTo>
                        <a:pt x="71221" y="32194"/>
                      </a:lnTo>
                      <a:close/>
                    </a:path>
                    <a:path w="71754" h="141605">
                      <a:moveTo>
                        <a:pt x="51435" y="0"/>
                      </a:moveTo>
                      <a:lnTo>
                        <a:pt x="23495" y="3225"/>
                      </a:lnTo>
                      <a:lnTo>
                        <a:pt x="18300" y="32194"/>
                      </a:lnTo>
                      <a:lnTo>
                        <a:pt x="45745" y="32194"/>
                      </a:lnTo>
                      <a:lnTo>
                        <a:pt x="514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20" name="object 13">
                  <a:extLst>
                    <a:ext uri="{FF2B5EF4-FFF2-40B4-BE49-F238E27FC236}">
                      <a16:creationId xmlns:a16="http://schemas.microsoft.com/office/drawing/2014/main" id="{3BE3BBD7-D9B0-42FC-B84D-DF3619129719}"/>
                    </a:ext>
                  </a:extLst>
                </p:cNvPr>
                <p:cNvSpPr/>
                <p:nvPr/>
              </p:nvSpPr>
              <p:spPr>
                <a:xfrm>
                  <a:off x="4369466" y="2229348"/>
                  <a:ext cx="116205" cy="113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04" h="113030">
                      <a:moveTo>
                        <a:pt x="62521" y="0"/>
                      </a:moveTo>
                      <a:lnTo>
                        <a:pt x="22019" y="15601"/>
                      </a:lnTo>
                      <a:lnTo>
                        <a:pt x="444" y="54978"/>
                      </a:lnTo>
                      <a:lnTo>
                        <a:pt x="0" y="76988"/>
                      </a:lnTo>
                      <a:lnTo>
                        <a:pt x="6349" y="95469"/>
                      </a:lnTo>
                      <a:lnTo>
                        <a:pt x="19328" y="108192"/>
                      </a:lnTo>
                      <a:lnTo>
                        <a:pt x="38772" y="112928"/>
                      </a:lnTo>
                      <a:lnTo>
                        <a:pt x="49406" y="111763"/>
                      </a:lnTo>
                      <a:lnTo>
                        <a:pt x="58900" y="108438"/>
                      </a:lnTo>
                      <a:lnTo>
                        <a:pt x="67049" y="103209"/>
                      </a:lnTo>
                      <a:lnTo>
                        <a:pt x="73646" y="96329"/>
                      </a:lnTo>
                      <a:lnTo>
                        <a:pt x="101581" y="96329"/>
                      </a:lnTo>
                      <a:lnTo>
                        <a:pt x="99605" y="93370"/>
                      </a:lnTo>
                      <a:lnTo>
                        <a:pt x="48920" y="93370"/>
                      </a:lnTo>
                      <a:lnTo>
                        <a:pt x="37497" y="90525"/>
                      </a:lnTo>
                      <a:lnTo>
                        <a:pt x="30273" y="82686"/>
                      </a:lnTo>
                      <a:lnTo>
                        <a:pt x="27177" y="70899"/>
                      </a:lnTo>
                      <a:lnTo>
                        <a:pt x="28142" y="56210"/>
                      </a:lnTo>
                      <a:lnTo>
                        <a:pt x="32761" y="41669"/>
                      </a:lnTo>
                      <a:lnTo>
                        <a:pt x="40414" y="29962"/>
                      </a:lnTo>
                      <a:lnTo>
                        <a:pt x="50709" y="22155"/>
                      </a:lnTo>
                      <a:lnTo>
                        <a:pt x="63258" y="19316"/>
                      </a:lnTo>
                      <a:lnTo>
                        <a:pt x="112592" y="19316"/>
                      </a:lnTo>
                      <a:lnTo>
                        <a:pt x="114247" y="9906"/>
                      </a:lnTo>
                      <a:lnTo>
                        <a:pt x="89966" y="9906"/>
                      </a:lnTo>
                      <a:lnTo>
                        <a:pt x="84286" y="5641"/>
                      </a:lnTo>
                      <a:lnTo>
                        <a:pt x="77353" y="2538"/>
                      </a:lnTo>
                      <a:lnTo>
                        <a:pt x="69865" y="642"/>
                      </a:lnTo>
                      <a:lnTo>
                        <a:pt x="62521" y="0"/>
                      </a:lnTo>
                      <a:close/>
                    </a:path>
                    <a:path w="116204" h="113030">
                      <a:moveTo>
                        <a:pt x="101581" y="96329"/>
                      </a:moveTo>
                      <a:lnTo>
                        <a:pt x="73646" y="96329"/>
                      </a:lnTo>
                      <a:lnTo>
                        <a:pt x="74637" y="105994"/>
                      </a:lnTo>
                      <a:lnTo>
                        <a:pt x="82054" y="111937"/>
                      </a:lnTo>
                      <a:lnTo>
                        <a:pt x="102336" y="111937"/>
                      </a:lnTo>
                      <a:lnTo>
                        <a:pt x="109257" y="109461"/>
                      </a:lnTo>
                      <a:lnTo>
                        <a:pt x="114693" y="106235"/>
                      </a:lnTo>
                      <a:lnTo>
                        <a:pt x="114693" y="97078"/>
                      </a:lnTo>
                      <a:lnTo>
                        <a:pt x="102082" y="97078"/>
                      </a:lnTo>
                      <a:lnTo>
                        <a:pt x="101581" y="96329"/>
                      </a:lnTo>
                      <a:close/>
                    </a:path>
                    <a:path w="116204" h="113030">
                      <a:moveTo>
                        <a:pt x="114693" y="95592"/>
                      </a:moveTo>
                      <a:lnTo>
                        <a:pt x="112712" y="96329"/>
                      </a:lnTo>
                      <a:lnTo>
                        <a:pt x="110248" y="97078"/>
                      </a:lnTo>
                      <a:lnTo>
                        <a:pt x="114693" y="97078"/>
                      </a:lnTo>
                      <a:lnTo>
                        <a:pt x="114693" y="95592"/>
                      </a:lnTo>
                      <a:close/>
                    </a:path>
                    <a:path w="116204" h="113030">
                      <a:moveTo>
                        <a:pt x="112592" y="19316"/>
                      </a:moveTo>
                      <a:lnTo>
                        <a:pt x="73392" y="19316"/>
                      </a:lnTo>
                      <a:lnTo>
                        <a:pt x="79336" y="23025"/>
                      </a:lnTo>
                      <a:lnTo>
                        <a:pt x="83781" y="26987"/>
                      </a:lnTo>
                      <a:lnTo>
                        <a:pt x="73469" y="75812"/>
                      </a:lnTo>
                      <a:lnTo>
                        <a:pt x="48920" y="93370"/>
                      </a:lnTo>
                      <a:lnTo>
                        <a:pt x="99605" y="93370"/>
                      </a:lnTo>
                      <a:lnTo>
                        <a:pt x="101091" y="84696"/>
                      </a:lnTo>
                      <a:lnTo>
                        <a:pt x="112592" y="19316"/>
                      </a:lnTo>
                      <a:close/>
                    </a:path>
                    <a:path w="116204" h="113030">
                      <a:moveTo>
                        <a:pt x="115683" y="1739"/>
                      </a:moveTo>
                      <a:lnTo>
                        <a:pt x="97129" y="1739"/>
                      </a:lnTo>
                      <a:lnTo>
                        <a:pt x="89966" y="9906"/>
                      </a:lnTo>
                      <a:lnTo>
                        <a:pt x="114247" y="9906"/>
                      </a:lnTo>
                      <a:lnTo>
                        <a:pt x="115683" y="17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21" name="object 14">
                  <a:extLst>
                    <a:ext uri="{FF2B5EF4-FFF2-40B4-BE49-F238E27FC236}">
                      <a16:creationId xmlns:a16="http://schemas.microsoft.com/office/drawing/2014/main" id="{3F5A5F93-41E4-4C38-97E3-6FB2F5929EF2}"/>
                    </a:ext>
                  </a:extLst>
                </p:cNvPr>
                <p:cNvSpPr/>
                <p:nvPr/>
              </p:nvSpPr>
              <p:spPr>
                <a:xfrm>
                  <a:off x="4501718" y="2230338"/>
                  <a:ext cx="99060" cy="10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59" h="109219">
                      <a:moveTo>
                        <a:pt x="41122" y="14858"/>
                      </a:moveTo>
                      <a:lnTo>
                        <a:pt x="13601" y="14858"/>
                      </a:lnTo>
                      <a:lnTo>
                        <a:pt x="15824" y="18567"/>
                      </a:lnTo>
                      <a:lnTo>
                        <a:pt x="14338" y="27241"/>
                      </a:lnTo>
                      <a:lnTo>
                        <a:pt x="0" y="108965"/>
                      </a:lnTo>
                      <a:lnTo>
                        <a:pt x="27444" y="108965"/>
                      </a:lnTo>
                      <a:lnTo>
                        <a:pt x="35610" y="62649"/>
                      </a:lnTo>
                      <a:lnTo>
                        <a:pt x="40812" y="43663"/>
                      </a:lnTo>
                      <a:lnTo>
                        <a:pt x="47913" y="31107"/>
                      </a:lnTo>
                      <a:lnTo>
                        <a:pt x="55849" y="24167"/>
                      </a:lnTo>
                      <a:lnTo>
                        <a:pt x="60845" y="22783"/>
                      </a:lnTo>
                      <a:lnTo>
                        <a:pt x="41795" y="22783"/>
                      </a:lnTo>
                      <a:lnTo>
                        <a:pt x="41122" y="14858"/>
                      </a:lnTo>
                      <a:close/>
                    </a:path>
                    <a:path w="99059" h="109219">
                      <a:moveTo>
                        <a:pt x="98772" y="22034"/>
                      </a:moveTo>
                      <a:lnTo>
                        <a:pt x="70231" y="22034"/>
                      </a:lnTo>
                      <a:lnTo>
                        <a:pt x="74193" y="26504"/>
                      </a:lnTo>
                      <a:lnTo>
                        <a:pt x="74193" y="36156"/>
                      </a:lnTo>
                      <a:lnTo>
                        <a:pt x="71970" y="39877"/>
                      </a:lnTo>
                      <a:lnTo>
                        <a:pt x="70980" y="41846"/>
                      </a:lnTo>
                      <a:lnTo>
                        <a:pt x="71970" y="42341"/>
                      </a:lnTo>
                      <a:lnTo>
                        <a:pt x="74688" y="43091"/>
                      </a:lnTo>
                      <a:lnTo>
                        <a:pt x="77406" y="43091"/>
                      </a:lnTo>
                      <a:lnTo>
                        <a:pt x="86608" y="40903"/>
                      </a:lnTo>
                      <a:lnTo>
                        <a:pt x="93354" y="35442"/>
                      </a:lnTo>
                      <a:lnTo>
                        <a:pt x="97505" y="28357"/>
                      </a:lnTo>
                      <a:lnTo>
                        <a:pt x="98772" y="22034"/>
                      </a:lnTo>
                      <a:close/>
                    </a:path>
                    <a:path w="99059" h="109219">
                      <a:moveTo>
                        <a:pt x="74434" y="0"/>
                      </a:moveTo>
                      <a:lnTo>
                        <a:pt x="65336" y="1506"/>
                      </a:lnTo>
                      <a:lnTo>
                        <a:pt x="56538" y="5915"/>
                      </a:lnTo>
                      <a:lnTo>
                        <a:pt x="48529" y="13062"/>
                      </a:lnTo>
                      <a:lnTo>
                        <a:pt x="41795" y="22783"/>
                      </a:lnTo>
                      <a:lnTo>
                        <a:pt x="60845" y="22783"/>
                      </a:lnTo>
                      <a:lnTo>
                        <a:pt x="63550" y="22034"/>
                      </a:lnTo>
                      <a:lnTo>
                        <a:pt x="98772" y="22034"/>
                      </a:lnTo>
                      <a:lnTo>
                        <a:pt x="98920" y="21297"/>
                      </a:lnTo>
                      <a:lnTo>
                        <a:pt x="97285" y="12955"/>
                      </a:lnTo>
                      <a:lnTo>
                        <a:pt x="92521" y="6191"/>
                      </a:lnTo>
                      <a:lnTo>
                        <a:pt x="84834" y="1656"/>
                      </a:lnTo>
                      <a:lnTo>
                        <a:pt x="74434" y="0"/>
                      </a:lnTo>
                      <a:close/>
                    </a:path>
                    <a:path w="99059" h="109219">
                      <a:moveTo>
                        <a:pt x="22745" y="0"/>
                      </a:moveTo>
                      <a:lnTo>
                        <a:pt x="13360" y="0"/>
                      </a:lnTo>
                      <a:lnTo>
                        <a:pt x="6184" y="2476"/>
                      </a:lnTo>
                      <a:lnTo>
                        <a:pt x="864" y="5634"/>
                      </a:lnTo>
                      <a:lnTo>
                        <a:pt x="749" y="16344"/>
                      </a:lnTo>
                      <a:lnTo>
                        <a:pt x="2717" y="15608"/>
                      </a:lnTo>
                      <a:lnTo>
                        <a:pt x="5194" y="14858"/>
                      </a:lnTo>
                      <a:lnTo>
                        <a:pt x="41122" y="14858"/>
                      </a:lnTo>
                      <a:lnTo>
                        <a:pt x="40942" y="12746"/>
                      </a:lnTo>
                      <a:lnTo>
                        <a:pt x="37190" y="5634"/>
                      </a:lnTo>
                      <a:lnTo>
                        <a:pt x="30978" y="1400"/>
                      </a:lnTo>
                      <a:lnTo>
                        <a:pt x="2274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22" name="object 15">
                  <a:extLst>
                    <a:ext uri="{FF2B5EF4-FFF2-40B4-BE49-F238E27FC236}">
                      <a16:creationId xmlns:a16="http://schemas.microsoft.com/office/drawing/2014/main" id="{94CD8E5E-AD00-4588-9EF7-600869F83512}"/>
                    </a:ext>
                  </a:extLst>
                </p:cNvPr>
                <p:cNvSpPr/>
                <p:nvPr/>
              </p:nvSpPr>
              <p:spPr>
                <a:xfrm>
                  <a:off x="4604501" y="2200126"/>
                  <a:ext cx="71755" cy="14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54" h="141605">
                      <a:moveTo>
                        <a:pt x="42786" y="49529"/>
                      </a:moveTo>
                      <a:lnTo>
                        <a:pt x="15328" y="49529"/>
                      </a:lnTo>
                      <a:lnTo>
                        <a:pt x="5689" y="103758"/>
                      </a:lnTo>
                      <a:lnTo>
                        <a:pt x="5461" y="120050"/>
                      </a:lnTo>
                      <a:lnTo>
                        <a:pt x="10753" y="131746"/>
                      </a:lnTo>
                      <a:lnTo>
                        <a:pt x="20498" y="138799"/>
                      </a:lnTo>
                      <a:lnTo>
                        <a:pt x="33629" y="141160"/>
                      </a:lnTo>
                      <a:lnTo>
                        <a:pt x="41900" y="140545"/>
                      </a:lnTo>
                      <a:lnTo>
                        <a:pt x="48964" y="138837"/>
                      </a:lnTo>
                      <a:lnTo>
                        <a:pt x="54914" y="136247"/>
                      </a:lnTo>
                      <a:lnTo>
                        <a:pt x="59842" y="132981"/>
                      </a:lnTo>
                      <a:lnTo>
                        <a:pt x="58238" y="123329"/>
                      </a:lnTo>
                      <a:lnTo>
                        <a:pt x="45008" y="123329"/>
                      </a:lnTo>
                      <a:lnTo>
                        <a:pt x="38462" y="121952"/>
                      </a:lnTo>
                      <a:lnTo>
                        <a:pt x="34374" y="117881"/>
                      </a:lnTo>
                      <a:lnTo>
                        <a:pt x="32698" y="111210"/>
                      </a:lnTo>
                      <a:lnTo>
                        <a:pt x="33388" y="102031"/>
                      </a:lnTo>
                      <a:lnTo>
                        <a:pt x="42786" y="49529"/>
                      </a:lnTo>
                      <a:close/>
                    </a:path>
                    <a:path w="71754" h="141605">
                      <a:moveTo>
                        <a:pt x="57619" y="119608"/>
                      </a:moveTo>
                      <a:lnTo>
                        <a:pt x="53911" y="122085"/>
                      </a:lnTo>
                      <a:lnTo>
                        <a:pt x="49949" y="123329"/>
                      </a:lnTo>
                      <a:lnTo>
                        <a:pt x="58238" y="123329"/>
                      </a:lnTo>
                      <a:lnTo>
                        <a:pt x="57619" y="119608"/>
                      </a:lnTo>
                      <a:close/>
                    </a:path>
                    <a:path w="71754" h="141605">
                      <a:moveTo>
                        <a:pt x="71221" y="32194"/>
                      </a:moveTo>
                      <a:lnTo>
                        <a:pt x="2959" y="32194"/>
                      </a:lnTo>
                      <a:lnTo>
                        <a:pt x="0" y="49529"/>
                      </a:lnTo>
                      <a:lnTo>
                        <a:pt x="68249" y="49529"/>
                      </a:lnTo>
                      <a:lnTo>
                        <a:pt x="71221" y="32194"/>
                      </a:lnTo>
                      <a:close/>
                    </a:path>
                    <a:path w="71754" h="141605">
                      <a:moveTo>
                        <a:pt x="51435" y="0"/>
                      </a:moveTo>
                      <a:lnTo>
                        <a:pt x="23495" y="3225"/>
                      </a:lnTo>
                      <a:lnTo>
                        <a:pt x="18300" y="32194"/>
                      </a:lnTo>
                      <a:lnTo>
                        <a:pt x="45745" y="32194"/>
                      </a:lnTo>
                      <a:lnTo>
                        <a:pt x="514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23" name="object 16">
                  <a:extLst>
                    <a:ext uri="{FF2B5EF4-FFF2-40B4-BE49-F238E27FC236}">
                      <a16:creationId xmlns:a16="http://schemas.microsoft.com/office/drawing/2014/main" id="{DEB7EF54-720B-4E3B-A961-64736444F278}"/>
                    </a:ext>
                  </a:extLst>
                </p:cNvPr>
                <p:cNvSpPr/>
                <p:nvPr/>
              </p:nvSpPr>
              <p:spPr>
                <a:xfrm>
                  <a:off x="4684786" y="2188480"/>
                  <a:ext cx="80010" cy="80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09" h="80010">
                      <a:moveTo>
                        <a:pt x="44157" y="0"/>
                      </a:moveTo>
                      <a:lnTo>
                        <a:pt x="28355" y="3127"/>
                      </a:lnTo>
                      <a:lnTo>
                        <a:pt x="14768" y="11666"/>
                      </a:lnTo>
                      <a:lnTo>
                        <a:pt x="4836" y="24351"/>
                      </a:lnTo>
                      <a:lnTo>
                        <a:pt x="0" y="39916"/>
                      </a:lnTo>
                      <a:lnTo>
                        <a:pt x="1448" y="55478"/>
                      </a:lnTo>
                      <a:lnTo>
                        <a:pt x="8642" y="68159"/>
                      </a:lnTo>
                      <a:lnTo>
                        <a:pt x="20398" y="76693"/>
                      </a:lnTo>
                      <a:lnTo>
                        <a:pt x="35534" y="79819"/>
                      </a:lnTo>
                      <a:lnTo>
                        <a:pt x="51439" y="76693"/>
                      </a:lnTo>
                      <a:lnTo>
                        <a:pt x="54441" y="74815"/>
                      </a:lnTo>
                      <a:lnTo>
                        <a:pt x="36220" y="74815"/>
                      </a:lnTo>
                      <a:lnTo>
                        <a:pt x="23025" y="72059"/>
                      </a:lnTo>
                      <a:lnTo>
                        <a:pt x="12825" y="64557"/>
                      </a:lnTo>
                      <a:lnTo>
                        <a:pt x="6604" y="53459"/>
                      </a:lnTo>
                      <a:lnTo>
                        <a:pt x="5346" y="39916"/>
                      </a:lnTo>
                      <a:lnTo>
                        <a:pt x="9511" y="26372"/>
                      </a:lnTo>
                      <a:lnTo>
                        <a:pt x="18092" y="15274"/>
                      </a:lnTo>
                      <a:lnTo>
                        <a:pt x="29876" y="7772"/>
                      </a:lnTo>
                      <a:lnTo>
                        <a:pt x="43649" y="5016"/>
                      </a:lnTo>
                      <a:lnTo>
                        <a:pt x="62008" y="5016"/>
                      </a:lnTo>
                      <a:lnTo>
                        <a:pt x="59396" y="3127"/>
                      </a:lnTo>
                      <a:lnTo>
                        <a:pt x="44157" y="0"/>
                      </a:lnTo>
                      <a:close/>
                    </a:path>
                    <a:path w="80009" h="80010">
                      <a:moveTo>
                        <a:pt x="62008" y="5016"/>
                      </a:moveTo>
                      <a:lnTo>
                        <a:pt x="43649" y="5016"/>
                      </a:lnTo>
                      <a:lnTo>
                        <a:pt x="56939" y="7797"/>
                      </a:lnTo>
                      <a:lnTo>
                        <a:pt x="67173" y="15341"/>
                      </a:lnTo>
                      <a:lnTo>
                        <a:pt x="73364" y="26447"/>
                      </a:lnTo>
                      <a:lnTo>
                        <a:pt x="74523" y="39916"/>
                      </a:lnTo>
                      <a:lnTo>
                        <a:pt x="70288" y="53459"/>
                      </a:lnTo>
                      <a:lnTo>
                        <a:pt x="61715" y="64557"/>
                      </a:lnTo>
                      <a:lnTo>
                        <a:pt x="49970" y="72059"/>
                      </a:lnTo>
                      <a:lnTo>
                        <a:pt x="36220" y="74815"/>
                      </a:lnTo>
                      <a:lnTo>
                        <a:pt x="54441" y="74815"/>
                      </a:lnTo>
                      <a:lnTo>
                        <a:pt x="65079" y="68159"/>
                      </a:lnTo>
                      <a:lnTo>
                        <a:pt x="75030" y="55478"/>
                      </a:lnTo>
                      <a:lnTo>
                        <a:pt x="79870" y="39916"/>
                      </a:lnTo>
                      <a:lnTo>
                        <a:pt x="78419" y="24351"/>
                      </a:lnTo>
                      <a:lnTo>
                        <a:pt x="71205" y="11666"/>
                      </a:lnTo>
                      <a:lnTo>
                        <a:pt x="62008" y="5016"/>
                      </a:lnTo>
                      <a:close/>
                    </a:path>
                    <a:path w="80009" h="80010">
                      <a:moveTo>
                        <a:pt x="47712" y="44932"/>
                      </a:moveTo>
                      <a:lnTo>
                        <a:pt x="37261" y="44932"/>
                      </a:lnTo>
                      <a:lnTo>
                        <a:pt x="40987" y="56680"/>
                      </a:lnTo>
                      <a:lnTo>
                        <a:pt x="42443" y="61163"/>
                      </a:lnTo>
                      <a:lnTo>
                        <a:pt x="46748" y="64096"/>
                      </a:lnTo>
                      <a:lnTo>
                        <a:pt x="53822" y="64096"/>
                      </a:lnTo>
                      <a:lnTo>
                        <a:pt x="56070" y="63753"/>
                      </a:lnTo>
                      <a:lnTo>
                        <a:pt x="58483" y="63068"/>
                      </a:lnTo>
                      <a:lnTo>
                        <a:pt x="59282" y="56680"/>
                      </a:lnTo>
                      <a:lnTo>
                        <a:pt x="53479" y="56680"/>
                      </a:lnTo>
                      <a:lnTo>
                        <a:pt x="51574" y="55117"/>
                      </a:lnTo>
                      <a:lnTo>
                        <a:pt x="47712" y="44932"/>
                      </a:lnTo>
                      <a:close/>
                    </a:path>
                    <a:path w="80009" h="80010">
                      <a:moveTo>
                        <a:pt x="56413" y="15557"/>
                      </a:moveTo>
                      <a:lnTo>
                        <a:pt x="27254" y="15557"/>
                      </a:lnTo>
                      <a:lnTo>
                        <a:pt x="18795" y="63588"/>
                      </a:lnTo>
                      <a:lnTo>
                        <a:pt x="29844" y="63588"/>
                      </a:lnTo>
                      <a:lnTo>
                        <a:pt x="33121" y="44932"/>
                      </a:lnTo>
                      <a:lnTo>
                        <a:pt x="47712" y="44932"/>
                      </a:lnTo>
                      <a:lnTo>
                        <a:pt x="47447" y="44234"/>
                      </a:lnTo>
                      <a:lnTo>
                        <a:pt x="54343" y="42506"/>
                      </a:lnTo>
                      <a:lnTo>
                        <a:pt x="58014" y="37503"/>
                      </a:lnTo>
                      <a:lnTo>
                        <a:pt x="34505" y="37503"/>
                      </a:lnTo>
                      <a:lnTo>
                        <a:pt x="36918" y="23329"/>
                      </a:lnTo>
                      <a:lnTo>
                        <a:pt x="60981" y="23329"/>
                      </a:lnTo>
                      <a:lnTo>
                        <a:pt x="61074" y="22809"/>
                      </a:lnTo>
                      <a:lnTo>
                        <a:pt x="56413" y="15557"/>
                      </a:lnTo>
                      <a:close/>
                    </a:path>
                    <a:path w="80009" h="80010">
                      <a:moveTo>
                        <a:pt x="59347" y="56159"/>
                      </a:moveTo>
                      <a:lnTo>
                        <a:pt x="58140" y="56502"/>
                      </a:lnTo>
                      <a:lnTo>
                        <a:pt x="57276" y="56680"/>
                      </a:lnTo>
                      <a:lnTo>
                        <a:pt x="59282" y="56680"/>
                      </a:lnTo>
                      <a:lnTo>
                        <a:pt x="59347" y="56159"/>
                      </a:lnTo>
                      <a:close/>
                    </a:path>
                    <a:path w="80009" h="80010">
                      <a:moveTo>
                        <a:pt x="60981" y="23329"/>
                      </a:moveTo>
                      <a:lnTo>
                        <a:pt x="47777" y="23329"/>
                      </a:lnTo>
                      <a:lnTo>
                        <a:pt x="49516" y="26447"/>
                      </a:lnTo>
                      <a:lnTo>
                        <a:pt x="48791" y="30581"/>
                      </a:lnTo>
                      <a:lnTo>
                        <a:pt x="48132" y="34556"/>
                      </a:lnTo>
                      <a:lnTo>
                        <a:pt x="45542" y="37503"/>
                      </a:lnTo>
                      <a:lnTo>
                        <a:pt x="58014" y="37503"/>
                      </a:lnTo>
                      <a:lnTo>
                        <a:pt x="58648" y="36639"/>
                      </a:lnTo>
                      <a:lnTo>
                        <a:pt x="59719" y="30416"/>
                      </a:lnTo>
                      <a:lnTo>
                        <a:pt x="60981" y="233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</p:grpSp>
        </p:grpSp>
        <p:sp>
          <p:nvSpPr>
            <p:cNvPr id="75" name="object 17">
              <a:extLst>
                <a:ext uri="{FF2B5EF4-FFF2-40B4-BE49-F238E27FC236}">
                  <a16:creationId xmlns:a16="http://schemas.microsoft.com/office/drawing/2014/main" id="{67DDF7CF-B438-48D3-A6D7-9205FE1D6B66}"/>
                </a:ext>
              </a:extLst>
            </p:cNvPr>
            <p:cNvSpPr>
              <a:spLocks/>
            </p:cNvSpPr>
            <p:nvPr/>
          </p:nvSpPr>
          <p:spPr>
            <a:xfrm>
              <a:off x="1424002" y="1227795"/>
              <a:ext cx="1682572" cy="1679663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b="1" dirty="0">
                <a:solidFill>
                  <a:srgbClr val="333F50"/>
                </a:solidFill>
                <a:latin typeface="Montserrat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EC6E37F-5D77-45F6-9E79-0EFAE6575F80}"/>
                </a:ext>
              </a:extLst>
            </p:cNvPr>
            <p:cNvGrpSpPr/>
            <p:nvPr/>
          </p:nvGrpSpPr>
          <p:grpSpPr>
            <a:xfrm>
              <a:off x="6892891" y="1227795"/>
              <a:ext cx="1682572" cy="1679663"/>
              <a:chOff x="6892891" y="1227795"/>
              <a:chExt cx="1682572" cy="1679663"/>
            </a:xfrm>
          </p:grpSpPr>
          <p:sp>
            <p:nvSpPr>
              <p:cNvPr id="95" name="object 18">
                <a:extLst>
                  <a:ext uri="{FF2B5EF4-FFF2-40B4-BE49-F238E27FC236}">
                    <a16:creationId xmlns:a16="http://schemas.microsoft.com/office/drawing/2014/main" id="{66AF488D-8614-4731-A57C-6037E19E0F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92891" y="1227795"/>
                <a:ext cx="1682572" cy="1679663"/>
              </a:xfrm>
              <a:custGeom>
                <a:avLst/>
                <a:gdLst/>
                <a:ahLst/>
                <a:cxnLst/>
                <a:rect l="l" t="t" r="r" b="b"/>
                <a:pathLst>
                  <a:path w="1656079" h="1657350">
                    <a:moveTo>
                      <a:pt x="0" y="1657248"/>
                    </a:moveTo>
                    <a:lnTo>
                      <a:pt x="1655800" y="1657248"/>
                    </a:lnTo>
                    <a:lnTo>
                      <a:pt x="1655800" y="0"/>
                    </a:lnTo>
                    <a:lnTo>
                      <a:pt x="0" y="0"/>
                    </a:lnTo>
                    <a:lnTo>
                      <a:pt x="0" y="1657248"/>
                    </a:lnTo>
                    <a:close/>
                  </a:path>
                </a:pathLst>
              </a:custGeom>
              <a:solidFill>
                <a:srgbClr val="766AAA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B3446832-C43A-44B9-ACA9-383006F46C82}"/>
                  </a:ext>
                </a:extLst>
              </p:cNvPr>
              <p:cNvGrpSpPr/>
              <p:nvPr/>
            </p:nvGrpSpPr>
            <p:grpSpPr>
              <a:xfrm>
                <a:off x="7099772" y="1823965"/>
                <a:ext cx="1268811" cy="547676"/>
                <a:chOff x="7130272" y="1823965"/>
                <a:chExt cx="1268811" cy="547676"/>
              </a:xfrm>
            </p:grpSpPr>
            <p:sp>
              <p:nvSpPr>
                <p:cNvPr id="97" name="object 19">
                  <a:extLst>
                    <a:ext uri="{FF2B5EF4-FFF2-40B4-BE49-F238E27FC236}">
                      <a16:creationId xmlns:a16="http://schemas.microsoft.com/office/drawing/2014/main" id="{01D56B57-01BC-40DC-9F75-A5BAF5B2F489}"/>
                    </a:ext>
                  </a:extLst>
                </p:cNvPr>
                <p:cNvSpPr/>
                <p:nvPr/>
              </p:nvSpPr>
              <p:spPr>
                <a:xfrm>
                  <a:off x="7130272" y="2170836"/>
                  <a:ext cx="112395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95" h="155575">
                      <a:moveTo>
                        <a:pt x="9410" y="112179"/>
                      </a:moveTo>
                      <a:lnTo>
                        <a:pt x="0" y="135458"/>
                      </a:lnTo>
                      <a:lnTo>
                        <a:pt x="7606" y="142422"/>
                      </a:lnTo>
                      <a:lnTo>
                        <a:pt x="18162" y="148802"/>
                      </a:lnTo>
                      <a:lnTo>
                        <a:pt x="31645" y="153464"/>
                      </a:lnTo>
                      <a:lnTo>
                        <a:pt x="48031" y="155270"/>
                      </a:lnTo>
                      <a:lnTo>
                        <a:pt x="67980" y="152894"/>
                      </a:lnTo>
                      <a:lnTo>
                        <a:pt x="85653" y="145178"/>
                      </a:lnTo>
                      <a:lnTo>
                        <a:pt x="97382" y="132981"/>
                      </a:lnTo>
                      <a:lnTo>
                        <a:pt x="51003" y="132981"/>
                      </a:lnTo>
                      <a:lnTo>
                        <a:pt x="36633" y="130985"/>
                      </a:lnTo>
                      <a:lnTo>
                        <a:pt x="25192" y="125923"/>
                      </a:lnTo>
                      <a:lnTo>
                        <a:pt x="16257" y="119190"/>
                      </a:lnTo>
                      <a:lnTo>
                        <a:pt x="9410" y="112179"/>
                      </a:lnTo>
                      <a:close/>
                    </a:path>
                    <a:path w="112395" h="155575">
                      <a:moveTo>
                        <a:pt x="70561" y="0"/>
                      </a:moveTo>
                      <a:lnTo>
                        <a:pt x="50539" y="2921"/>
                      </a:lnTo>
                      <a:lnTo>
                        <a:pt x="34258" y="11114"/>
                      </a:lnTo>
                      <a:lnTo>
                        <a:pt x="22758" y="23719"/>
                      </a:lnTo>
                      <a:lnTo>
                        <a:pt x="17081" y="39877"/>
                      </a:lnTo>
                      <a:lnTo>
                        <a:pt x="17316" y="55012"/>
                      </a:lnTo>
                      <a:lnTo>
                        <a:pt x="22866" y="68130"/>
                      </a:lnTo>
                      <a:lnTo>
                        <a:pt x="34312" y="78698"/>
                      </a:lnTo>
                      <a:lnTo>
                        <a:pt x="52235" y="86182"/>
                      </a:lnTo>
                      <a:lnTo>
                        <a:pt x="65981" y="90972"/>
                      </a:lnTo>
                      <a:lnTo>
                        <a:pt x="74391" y="96645"/>
                      </a:lnTo>
                      <a:lnTo>
                        <a:pt x="78347" y="103525"/>
                      </a:lnTo>
                      <a:lnTo>
                        <a:pt x="78648" y="110197"/>
                      </a:lnTo>
                      <a:lnTo>
                        <a:pt x="78645" y="112179"/>
                      </a:lnTo>
                      <a:lnTo>
                        <a:pt x="75715" y="120867"/>
                      </a:lnTo>
                      <a:lnTo>
                        <a:pt x="69689" y="127474"/>
                      </a:lnTo>
                      <a:lnTo>
                        <a:pt x="61251" y="131574"/>
                      </a:lnTo>
                      <a:lnTo>
                        <a:pt x="51003" y="132981"/>
                      </a:lnTo>
                      <a:lnTo>
                        <a:pt x="97382" y="132981"/>
                      </a:lnTo>
                      <a:lnTo>
                        <a:pt x="99057" y="131240"/>
                      </a:lnTo>
                      <a:lnTo>
                        <a:pt x="106197" y="110197"/>
                      </a:lnTo>
                      <a:lnTo>
                        <a:pt x="105594" y="93443"/>
                      </a:lnTo>
                      <a:lnTo>
                        <a:pt x="98747" y="79616"/>
                      </a:lnTo>
                      <a:lnTo>
                        <a:pt x="85353" y="68760"/>
                      </a:lnTo>
                      <a:lnTo>
                        <a:pt x="65112" y="60921"/>
                      </a:lnTo>
                      <a:lnTo>
                        <a:pt x="53685" y="56746"/>
                      </a:lnTo>
                      <a:lnTo>
                        <a:pt x="47223" y="51665"/>
                      </a:lnTo>
                      <a:lnTo>
                        <a:pt x="44569" y="45700"/>
                      </a:lnTo>
                      <a:lnTo>
                        <a:pt x="44564" y="38874"/>
                      </a:lnTo>
                      <a:lnTo>
                        <a:pt x="47075" y="31793"/>
                      </a:lnTo>
                      <a:lnTo>
                        <a:pt x="52023" y="26590"/>
                      </a:lnTo>
                      <a:lnTo>
                        <a:pt x="58875" y="23383"/>
                      </a:lnTo>
                      <a:lnTo>
                        <a:pt x="67094" y="22288"/>
                      </a:lnTo>
                      <a:lnTo>
                        <a:pt x="108956" y="22288"/>
                      </a:lnTo>
                      <a:lnTo>
                        <a:pt x="111899" y="15100"/>
                      </a:lnTo>
                      <a:lnTo>
                        <a:pt x="104147" y="9295"/>
                      </a:lnTo>
                      <a:lnTo>
                        <a:pt x="94287" y="4487"/>
                      </a:lnTo>
                      <a:lnTo>
                        <a:pt x="82899" y="1211"/>
                      </a:lnTo>
                      <a:lnTo>
                        <a:pt x="70561" y="0"/>
                      </a:lnTo>
                      <a:close/>
                    </a:path>
                    <a:path w="112395" h="155575">
                      <a:moveTo>
                        <a:pt x="108956" y="22288"/>
                      </a:moveTo>
                      <a:lnTo>
                        <a:pt x="67094" y="22288"/>
                      </a:lnTo>
                      <a:lnTo>
                        <a:pt x="78206" y="23402"/>
                      </a:lnTo>
                      <a:lnTo>
                        <a:pt x="87882" y="26374"/>
                      </a:lnTo>
                      <a:lnTo>
                        <a:pt x="96260" y="30646"/>
                      </a:lnTo>
                      <a:lnTo>
                        <a:pt x="103479" y="35661"/>
                      </a:lnTo>
                      <a:lnTo>
                        <a:pt x="108956" y="22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98" name="object 20">
                  <a:extLst>
                    <a:ext uri="{FF2B5EF4-FFF2-40B4-BE49-F238E27FC236}">
                      <a16:creationId xmlns:a16="http://schemas.microsoft.com/office/drawing/2014/main" id="{DD130156-206C-4378-A46E-C1454CFC25F0}"/>
                    </a:ext>
                  </a:extLst>
                </p:cNvPr>
                <p:cNvSpPr/>
                <p:nvPr/>
              </p:nvSpPr>
              <p:spPr>
                <a:xfrm>
                  <a:off x="7251799" y="2212935"/>
                  <a:ext cx="94615" cy="113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15" h="113030">
                      <a:moveTo>
                        <a:pt x="62636" y="0"/>
                      </a:moveTo>
                      <a:lnTo>
                        <a:pt x="40349" y="3896"/>
                      </a:lnTo>
                      <a:lnTo>
                        <a:pt x="21569" y="14827"/>
                      </a:lnTo>
                      <a:lnTo>
                        <a:pt x="7663" y="31653"/>
                      </a:lnTo>
                      <a:lnTo>
                        <a:pt x="0" y="53238"/>
                      </a:lnTo>
                      <a:lnTo>
                        <a:pt x="203" y="75209"/>
                      </a:lnTo>
                      <a:lnTo>
                        <a:pt x="8296" y="94322"/>
                      </a:lnTo>
                      <a:lnTo>
                        <a:pt x="23813" y="107816"/>
                      </a:lnTo>
                      <a:lnTo>
                        <a:pt x="46291" y="112928"/>
                      </a:lnTo>
                      <a:lnTo>
                        <a:pt x="59180" y="111570"/>
                      </a:lnTo>
                      <a:lnTo>
                        <a:pt x="69934" y="108005"/>
                      </a:lnTo>
                      <a:lnTo>
                        <a:pt x="78461" y="103000"/>
                      </a:lnTo>
                      <a:lnTo>
                        <a:pt x="84670" y="97320"/>
                      </a:lnTo>
                      <a:lnTo>
                        <a:pt x="83058" y="92875"/>
                      </a:lnTo>
                      <a:lnTo>
                        <a:pt x="54965" y="92875"/>
                      </a:lnTo>
                      <a:lnTo>
                        <a:pt x="41302" y="89897"/>
                      </a:lnTo>
                      <a:lnTo>
                        <a:pt x="31842" y="81694"/>
                      </a:lnTo>
                      <a:lnTo>
                        <a:pt x="27072" y="69359"/>
                      </a:lnTo>
                      <a:lnTo>
                        <a:pt x="27482" y="53987"/>
                      </a:lnTo>
                      <a:lnTo>
                        <a:pt x="32097" y="40429"/>
                      </a:lnTo>
                      <a:lnTo>
                        <a:pt x="40260" y="29681"/>
                      </a:lnTo>
                      <a:lnTo>
                        <a:pt x="51255" y="22603"/>
                      </a:lnTo>
                      <a:lnTo>
                        <a:pt x="64363" y="20053"/>
                      </a:lnTo>
                      <a:lnTo>
                        <a:pt x="92720" y="20053"/>
                      </a:lnTo>
                      <a:lnTo>
                        <a:pt x="94322" y="10896"/>
                      </a:lnTo>
                      <a:lnTo>
                        <a:pt x="88711" y="6793"/>
                      </a:lnTo>
                      <a:lnTo>
                        <a:pt x="81356" y="3314"/>
                      </a:lnTo>
                      <a:lnTo>
                        <a:pt x="72563" y="902"/>
                      </a:lnTo>
                      <a:lnTo>
                        <a:pt x="62636" y="0"/>
                      </a:lnTo>
                      <a:close/>
                    </a:path>
                    <a:path w="94615" h="113030">
                      <a:moveTo>
                        <a:pt x="79463" y="82969"/>
                      </a:moveTo>
                      <a:lnTo>
                        <a:pt x="74591" y="86392"/>
                      </a:lnTo>
                      <a:lnTo>
                        <a:pt x="69067" y="89588"/>
                      </a:lnTo>
                      <a:lnTo>
                        <a:pt x="62617" y="91952"/>
                      </a:lnTo>
                      <a:lnTo>
                        <a:pt x="54965" y="92875"/>
                      </a:lnTo>
                      <a:lnTo>
                        <a:pt x="83058" y="92875"/>
                      </a:lnTo>
                      <a:lnTo>
                        <a:pt x="79463" y="82969"/>
                      </a:lnTo>
                      <a:close/>
                    </a:path>
                    <a:path w="94615" h="113030">
                      <a:moveTo>
                        <a:pt x="92720" y="20053"/>
                      </a:moveTo>
                      <a:lnTo>
                        <a:pt x="64363" y="20053"/>
                      </a:lnTo>
                      <a:lnTo>
                        <a:pt x="72510" y="20916"/>
                      </a:lnTo>
                      <a:lnTo>
                        <a:pt x="79562" y="23242"/>
                      </a:lnTo>
                      <a:lnTo>
                        <a:pt x="85637" y="26638"/>
                      </a:lnTo>
                      <a:lnTo>
                        <a:pt x="90855" y="30708"/>
                      </a:lnTo>
                      <a:lnTo>
                        <a:pt x="92720" y="200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99" name="object 21">
                  <a:extLst>
                    <a:ext uri="{FF2B5EF4-FFF2-40B4-BE49-F238E27FC236}">
                      <a16:creationId xmlns:a16="http://schemas.microsoft.com/office/drawing/2014/main" id="{D8AEB9A2-7D35-43E3-9DB3-BA1215557DB1}"/>
                    </a:ext>
                  </a:extLst>
                </p:cNvPr>
                <p:cNvSpPr/>
                <p:nvPr/>
              </p:nvSpPr>
              <p:spPr>
                <a:xfrm>
                  <a:off x="7352109" y="2170843"/>
                  <a:ext cx="117475" cy="154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475" h="154305">
                      <a:moveTo>
                        <a:pt x="111155" y="64871"/>
                      </a:moveTo>
                      <a:lnTo>
                        <a:pt x="79717" y="64871"/>
                      </a:lnTo>
                      <a:lnTo>
                        <a:pt x="84670" y="71069"/>
                      </a:lnTo>
                      <a:lnTo>
                        <a:pt x="84670" y="81216"/>
                      </a:lnTo>
                      <a:lnTo>
                        <a:pt x="83123" y="95011"/>
                      </a:lnTo>
                      <a:lnTo>
                        <a:pt x="79717" y="108737"/>
                      </a:lnTo>
                      <a:lnTo>
                        <a:pt x="76312" y="122139"/>
                      </a:lnTo>
                      <a:lnTo>
                        <a:pt x="74764" y="134962"/>
                      </a:lnTo>
                      <a:lnTo>
                        <a:pt x="76365" y="143267"/>
                      </a:lnTo>
                      <a:lnTo>
                        <a:pt x="80705" y="149228"/>
                      </a:lnTo>
                      <a:lnTo>
                        <a:pt x="87087" y="152822"/>
                      </a:lnTo>
                      <a:lnTo>
                        <a:pt x="94818" y="154025"/>
                      </a:lnTo>
                      <a:lnTo>
                        <a:pt x="103974" y="154025"/>
                      </a:lnTo>
                      <a:lnTo>
                        <a:pt x="111404" y="151307"/>
                      </a:lnTo>
                      <a:lnTo>
                        <a:pt x="116852" y="148323"/>
                      </a:lnTo>
                      <a:lnTo>
                        <a:pt x="116852" y="139166"/>
                      </a:lnTo>
                      <a:lnTo>
                        <a:pt x="105460" y="139166"/>
                      </a:lnTo>
                      <a:lnTo>
                        <a:pt x="102743" y="136944"/>
                      </a:lnTo>
                      <a:lnTo>
                        <a:pt x="102743" y="131737"/>
                      </a:lnTo>
                      <a:lnTo>
                        <a:pt x="104288" y="119374"/>
                      </a:lnTo>
                      <a:lnTo>
                        <a:pt x="107689" y="104714"/>
                      </a:lnTo>
                      <a:lnTo>
                        <a:pt x="111090" y="89078"/>
                      </a:lnTo>
                      <a:lnTo>
                        <a:pt x="112636" y="73786"/>
                      </a:lnTo>
                      <a:lnTo>
                        <a:pt x="111155" y="64871"/>
                      </a:lnTo>
                      <a:close/>
                    </a:path>
                    <a:path w="117475" h="154305">
                      <a:moveTo>
                        <a:pt x="54216" y="0"/>
                      </a:moveTo>
                      <a:lnTo>
                        <a:pt x="25996" y="3454"/>
                      </a:lnTo>
                      <a:lnTo>
                        <a:pt x="0" y="152044"/>
                      </a:lnTo>
                      <a:lnTo>
                        <a:pt x="27482" y="152044"/>
                      </a:lnTo>
                      <a:lnTo>
                        <a:pt x="35407" y="106476"/>
                      </a:lnTo>
                      <a:lnTo>
                        <a:pt x="41269" y="87438"/>
                      </a:lnTo>
                      <a:lnTo>
                        <a:pt x="50009" y="74529"/>
                      </a:lnTo>
                      <a:lnTo>
                        <a:pt x="60049" y="67193"/>
                      </a:lnTo>
                      <a:lnTo>
                        <a:pt x="64578" y="66116"/>
                      </a:lnTo>
                      <a:lnTo>
                        <a:pt x="42341" y="66116"/>
                      </a:lnTo>
                      <a:lnTo>
                        <a:pt x="54216" y="0"/>
                      </a:lnTo>
                      <a:close/>
                    </a:path>
                    <a:path w="117475" h="154305">
                      <a:moveTo>
                        <a:pt x="116852" y="137680"/>
                      </a:moveTo>
                      <a:lnTo>
                        <a:pt x="114871" y="138429"/>
                      </a:lnTo>
                      <a:lnTo>
                        <a:pt x="112395" y="139166"/>
                      </a:lnTo>
                      <a:lnTo>
                        <a:pt x="116852" y="139166"/>
                      </a:lnTo>
                      <a:lnTo>
                        <a:pt x="116852" y="137680"/>
                      </a:lnTo>
                      <a:close/>
                    </a:path>
                    <a:path w="117475" h="154305">
                      <a:moveTo>
                        <a:pt x="81940" y="43078"/>
                      </a:moveTo>
                      <a:lnTo>
                        <a:pt x="71020" y="44658"/>
                      </a:lnTo>
                      <a:lnTo>
                        <a:pt x="60283" y="49210"/>
                      </a:lnTo>
                      <a:lnTo>
                        <a:pt x="50475" y="56456"/>
                      </a:lnTo>
                      <a:lnTo>
                        <a:pt x="42341" y="66116"/>
                      </a:lnTo>
                      <a:lnTo>
                        <a:pt x="64578" y="66116"/>
                      </a:lnTo>
                      <a:lnTo>
                        <a:pt x="69811" y="64871"/>
                      </a:lnTo>
                      <a:lnTo>
                        <a:pt x="111155" y="64871"/>
                      </a:lnTo>
                      <a:lnTo>
                        <a:pt x="110590" y="61466"/>
                      </a:lnTo>
                      <a:lnTo>
                        <a:pt x="104622" y="51746"/>
                      </a:lnTo>
                      <a:lnTo>
                        <a:pt x="94987" y="45369"/>
                      </a:lnTo>
                      <a:lnTo>
                        <a:pt x="81940" y="430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0" name="object 22">
                  <a:extLst>
                    <a:ext uri="{FF2B5EF4-FFF2-40B4-BE49-F238E27FC236}">
                      <a16:creationId xmlns:a16="http://schemas.microsoft.com/office/drawing/2014/main" id="{CB8A8877-D616-4D4F-8830-EF9D1B64F2CD}"/>
                    </a:ext>
                  </a:extLst>
                </p:cNvPr>
                <p:cNvSpPr/>
                <p:nvPr/>
              </p:nvSpPr>
              <p:spPr>
                <a:xfrm>
                  <a:off x="7482646" y="2211944"/>
                  <a:ext cx="113664" cy="114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65" h="114935">
                      <a:moveTo>
                        <a:pt x="63131" y="0"/>
                      </a:moveTo>
                      <a:lnTo>
                        <a:pt x="40981" y="3981"/>
                      </a:lnTo>
                      <a:lnTo>
                        <a:pt x="22007" y="15136"/>
                      </a:lnTo>
                      <a:lnTo>
                        <a:pt x="7812" y="32280"/>
                      </a:lnTo>
                      <a:lnTo>
                        <a:pt x="0" y="54229"/>
                      </a:lnTo>
                      <a:lnTo>
                        <a:pt x="614" y="76981"/>
                      </a:lnTo>
                      <a:lnTo>
                        <a:pt x="9932" y="96366"/>
                      </a:lnTo>
                      <a:lnTo>
                        <a:pt x="26912" y="109852"/>
                      </a:lnTo>
                      <a:lnTo>
                        <a:pt x="50507" y="114909"/>
                      </a:lnTo>
                      <a:lnTo>
                        <a:pt x="72657" y="110927"/>
                      </a:lnTo>
                      <a:lnTo>
                        <a:pt x="91632" y="99771"/>
                      </a:lnTo>
                      <a:lnTo>
                        <a:pt x="95500" y="95097"/>
                      </a:lnTo>
                      <a:lnTo>
                        <a:pt x="51752" y="95097"/>
                      </a:lnTo>
                      <a:lnTo>
                        <a:pt x="39946" y="92488"/>
                      </a:lnTo>
                      <a:lnTo>
                        <a:pt x="31229" y="84816"/>
                      </a:lnTo>
                      <a:lnTo>
                        <a:pt x="26645" y="72316"/>
                      </a:lnTo>
                      <a:lnTo>
                        <a:pt x="27241" y="55219"/>
                      </a:lnTo>
                      <a:lnTo>
                        <a:pt x="32205" y="40080"/>
                      </a:lnTo>
                      <a:lnTo>
                        <a:pt x="40233" y="28976"/>
                      </a:lnTo>
                      <a:lnTo>
                        <a:pt x="50490" y="22142"/>
                      </a:lnTo>
                      <a:lnTo>
                        <a:pt x="62141" y="19812"/>
                      </a:lnTo>
                      <a:lnTo>
                        <a:pt x="104486" y="19812"/>
                      </a:lnTo>
                      <a:lnTo>
                        <a:pt x="103882" y="18542"/>
                      </a:lnTo>
                      <a:lnTo>
                        <a:pt x="86929" y="5057"/>
                      </a:lnTo>
                      <a:lnTo>
                        <a:pt x="63131" y="0"/>
                      </a:lnTo>
                      <a:close/>
                    </a:path>
                    <a:path w="113665" h="114935">
                      <a:moveTo>
                        <a:pt x="104486" y="19812"/>
                      </a:moveTo>
                      <a:lnTo>
                        <a:pt x="62141" y="19812"/>
                      </a:lnTo>
                      <a:lnTo>
                        <a:pt x="73804" y="22419"/>
                      </a:lnTo>
                      <a:lnTo>
                        <a:pt x="82473" y="30086"/>
                      </a:lnTo>
                      <a:lnTo>
                        <a:pt x="87104" y="42582"/>
                      </a:lnTo>
                      <a:lnTo>
                        <a:pt x="86652" y="59677"/>
                      </a:lnTo>
                      <a:lnTo>
                        <a:pt x="81720" y="74721"/>
                      </a:lnTo>
                      <a:lnTo>
                        <a:pt x="73564" y="85840"/>
                      </a:lnTo>
                      <a:lnTo>
                        <a:pt x="63227" y="92733"/>
                      </a:lnTo>
                      <a:lnTo>
                        <a:pt x="51752" y="95097"/>
                      </a:lnTo>
                      <a:lnTo>
                        <a:pt x="95500" y="95097"/>
                      </a:lnTo>
                      <a:lnTo>
                        <a:pt x="105827" y="82623"/>
                      </a:lnTo>
                      <a:lnTo>
                        <a:pt x="113639" y="60667"/>
                      </a:lnTo>
                      <a:lnTo>
                        <a:pt x="113087" y="37922"/>
                      </a:lnTo>
                      <a:lnTo>
                        <a:pt x="104486" y="198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1" name="object 23">
                  <a:extLst>
                    <a:ext uri="{FF2B5EF4-FFF2-40B4-BE49-F238E27FC236}">
                      <a16:creationId xmlns:a16="http://schemas.microsoft.com/office/drawing/2014/main" id="{753844E1-99B8-474A-8D37-B993362B19A1}"/>
                    </a:ext>
                  </a:extLst>
                </p:cNvPr>
                <p:cNvSpPr/>
                <p:nvPr/>
              </p:nvSpPr>
              <p:spPr>
                <a:xfrm>
                  <a:off x="7611120" y="2170834"/>
                  <a:ext cx="50800" cy="154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0" h="154305">
                      <a:moveTo>
                        <a:pt x="50189" y="0"/>
                      </a:moveTo>
                      <a:lnTo>
                        <a:pt x="21970" y="3467"/>
                      </a:lnTo>
                      <a:lnTo>
                        <a:pt x="189" y="127787"/>
                      </a:lnTo>
                      <a:lnTo>
                        <a:pt x="0" y="139620"/>
                      </a:lnTo>
                      <a:lnTo>
                        <a:pt x="3712" y="147785"/>
                      </a:lnTo>
                      <a:lnTo>
                        <a:pt x="10489" y="152513"/>
                      </a:lnTo>
                      <a:lnTo>
                        <a:pt x="19493" y="154038"/>
                      </a:lnTo>
                      <a:lnTo>
                        <a:pt x="28904" y="154038"/>
                      </a:lnTo>
                      <a:lnTo>
                        <a:pt x="35838" y="151561"/>
                      </a:lnTo>
                      <a:lnTo>
                        <a:pt x="41528" y="148335"/>
                      </a:lnTo>
                      <a:lnTo>
                        <a:pt x="41528" y="139179"/>
                      </a:lnTo>
                      <a:lnTo>
                        <a:pt x="28408" y="139179"/>
                      </a:lnTo>
                      <a:lnTo>
                        <a:pt x="26427" y="135216"/>
                      </a:lnTo>
                      <a:lnTo>
                        <a:pt x="50189" y="0"/>
                      </a:lnTo>
                      <a:close/>
                    </a:path>
                    <a:path w="50800" h="154305">
                      <a:moveTo>
                        <a:pt x="41528" y="137693"/>
                      </a:moveTo>
                      <a:lnTo>
                        <a:pt x="39305" y="138442"/>
                      </a:lnTo>
                      <a:lnTo>
                        <a:pt x="36829" y="139179"/>
                      </a:lnTo>
                      <a:lnTo>
                        <a:pt x="41528" y="139179"/>
                      </a:lnTo>
                      <a:lnTo>
                        <a:pt x="41528" y="13769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2" name="object 24">
                  <a:extLst>
                    <a:ext uri="{FF2B5EF4-FFF2-40B4-BE49-F238E27FC236}">
                      <a16:creationId xmlns:a16="http://schemas.microsoft.com/office/drawing/2014/main" id="{2CE1DEA5-2F7D-40C0-8B3D-8DF150387802}"/>
                    </a:ext>
                  </a:extLst>
                </p:cNvPr>
                <p:cNvSpPr/>
                <p:nvPr/>
              </p:nvSpPr>
              <p:spPr>
                <a:xfrm>
                  <a:off x="7667756" y="2212935"/>
                  <a:ext cx="116205" cy="113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04" h="113030">
                      <a:moveTo>
                        <a:pt x="62571" y="0"/>
                      </a:moveTo>
                      <a:lnTo>
                        <a:pt x="22039" y="15601"/>
                      </a:lnTo>
                      <a:lnTo>
                        <a:pt x="443" y="54978"/>
                      </a:lnTo>
                      <a:lnTo>
                        <a:pt x="0" y="76988"/>
                      </a:lnTo>
                      <a:lnTo>
                        <a:pt x="6353" y="95469"/>
                      </a:lnTo>
                      <a:lnTo>
                        <a:pt x="19344" y="108192"/>
                      </a:lnTo>
                      <a:lnTo>
                        <a:pt x="38810" y="112928"/>
                      </a:lnTo>
                      <a:lnTo>
                        <a:pt x="49453" y="111763"/>
                      </a:lnTo>
                      <a:lnTo>
                        <a:pt x="58955" y="108438"/>
                      </a:lnTo>
                      <a:lnTo>
                        <a:pt x="67110" y="103209"/>
                      </a:lnTo>
                      <a:lnTo>
                        <a:pt x="73709" y="96329"/>
                      </a:lnTo>
                      <a:lnTo>
                        <a:pt x="101682" y="96329"/>
                      </a:lnTo>
                      <a:lnTo>
                        <a:pt x="99706" y="93370"/>
                      </a:lnTo>
                      <a:lnTo>
                        <a:pt x="48957" y="93370"/>
                      </a:lnTo>
                      <a:lnTo>
                        <a:pt x="37527" y="90525"/>
                      </a:lnTo>
                      <a:lnTo>
                        <a:pt x="30299" y="82686"/>
                      </a:lnTo>
                      <a:lnTo>
                        <a:pt x="27203" y="70899"/>
                      </a:lnTo>
                      <a:lnTo>
                        <a:pt x="28167" y="56210"/>
                      </a:lnTo>
                      <a:lnTo>
                        <a:pt x="32790" y="41669"/>
                      </a:lnTo>
                      <a:lnTo>
                        <a:pt x="40453" y="29962"/>
                      </a:lnTo>
                      <a:lnTo>
                        <a:pt x="50761" y="22155"/>
                      </a:lnTo>
                      <a:lnTo>
                        <a:pt x="63321" y="19316"/>
                      </a:lnTo>
                      <a:lnTo>
                        <a:pt x="112703" y="19316"/>
                      </a:lnTo>
                      <a:lnTo>
                        <a:pt x="114359" y="9906"/>
                      </a:lnTo>
                      <a:lnTo>
                        <a:pt x="90054" y="9906"/>
                      </a:lnTo>
                      <a:lnTo>
                        <a:pt x="84367" y="5641"/>
                      </a:lnTo>
                      <a:lnTo>
                        <a:pt x="77427" y="2538"/>
                      </a:lnTo>
                      <a:lnTo>
                        <a:pt x="69930" y="642"/>
                      </a:lnTo>
                      <a:lnTo>
                        <a:pt x="62571" y="0"/>
                      </a:lnTo>
                      <a:close/>
                    </a:path>
                    <a:path w="116204" h="113030">
                      <a:moveTo>
                        <a:pt x="101682" y="96329"/>
                      </a:moveTo>
                      <a:lnTo>
                        <a:pt x="73709" y="96329"/>
                      </a:lnTo>
                      <a:lnTo>
                        <a:pt x="74713" y="105994"/>
                      </a:lnTo>
                      <a:lnTo>
                        <a:pt x="82142" y="111937"/>
                      </a:lnTo>
                      <a:lnTo>
                        <a:pt x="102437" y="111937"/>
                      </a:lnTo>
                      <a:lnTo>
                        <a:pt x="109358" y="109461"/>
                      </a:lnTo>
                      <a:lnTo>
                        <a:pt x="114819" y="106235"/>
                      </a:lnTo>
                      <a:lnTo>
                        <a:pt x="114819" y="97078"/>
                      </a:lnTo>
                      <a:lnTo>
                        <a:pt x="102183" y="97078"/>
                      </a:lnTo>
                      <a:lnTo>
                        <a:pt x="101682" y="96329"/>
                      </a:lnTo>
                      <a:close/>
                    </a:path>
                    <a:path w="116204" h="113030">
                      <a:moveTo>
                        <a:pt x="114819" y="95592"/>
                      </a:moveTo>
                      <a:lnTo>
                        <a:pt x="112825" y="96329"/>
                      </a:lnTo>
                      <a:lnTo>
                        <a:pt x="110362" y="97078"/>
                      </a:lnTo>
                      <a:lnTo>
                        <a:pt x="114819" y="97078"/>
                      </a:lnTo>
                      <a:lnTo>
                        <a:pt x="114819" y="95592"/>
                      </a:lnTo>
                      <a:close/>
                    </a:path>
                    <a:path w="116204" h="113030">
                      <a:moveTo>
                        <a:pt x="112703" y="19316"/>
                      </a:moveTo>
                      <a:lnTo>
                        <a:pt x="73468" y="19316"/>
                      </a:lnTo>
                      <a:lnTo>
                        <a:pt x="79412" y="23025"/>
                      </a:lnTo>
                      <a:lnTo>
                        <a:pt x="83869" y="26987"/>
                      </a:lnTo>
                      <a:lnTo>
                        <a:pt x="73542" y="75812"/>
                      </a:lnTo>
                      <a:lnTo>
                        <a:pt x="48957" y="93370"/>
                      </a:lnTo>
                      <a:lnTo>
                        <a:pt x="99706" y="93370"/>
                      </a:lnTo>
                      <a:lnTo>
                        <a:pt x="101192" y="84696"/>
                      </a:lnTo>
                      <a:lnTo>
                        <a:pt x="112703" y="19316"/>
                      </a:lnTo>
                      <a:close/>
                    </a:path>
                    <a:path w="116204" h="113030">
                      <a:moveTo>
                        <a:pt x="115797" y="1739"/>
                      </a:moveTo>
                      <a:lnTo>
                        <a:pt x="97230" y="1739"/>
                      </a:lnTo>
                      <a:lnTo>
                        <a:pt x="90054" y="9906"/>
                      </a:lnTo>
                      <a:lnTo>
                        <a:pt x="114359" y="9906"/>
                      </a:lnTo>
                      <a:lnTo>
                        <a:pt x="115797" y="17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3" name="object 25">
                  <a:extLst>
                    <a:ext uri="{FF2B5EF4-FFF2-40B4-BE49-F238E27FC236}">
                      <a16:creationId xmlns:a16="http://schemas.microsoft.com/office/drawing/2014/main" id="{E1E7CCAB-CC83-4521-A216-3B3F04DEEB26}"/>
                    </a:ext>
                  </a:extLst>
                </p:cNvPr>
                <p:cNvSpPr/>
                <p:nvPr/>
              </p:nvSpPr>
              <p:spPr>
                <a:xfrm>
                  <a:off x="7800149" y="2213924"/>
                  <a:ext cx="99060" cy="10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59" h="109219">
                      <a:moveTo>
                        <a:pt x="41158" y="14858"/>
                      </a:moveTo>
                      <a:lnTo>
                        <a:pt x="13614" y="14858"/>
                      </a:lnTo>
                      <a:lnTo>
                        <a:pt x="15836" y="18567"/>
                      </a:lnTo>
                      <a:lnTo>
                        <a:pt x="14350" y="27241"/>
                      </a:lnTo>
                      <a:lnTo>
                        <a:pt x="0" y="108965"/>
                      </a:lnTo>
                      <a:lnTo>
                        <a:pt x="27470" y="108965"/>
                      </a:lnTo>
                      <a:lnTo>
                        <a:pt x="35648" y="62649"/>
                      </a:lnTo>
                      <a:lnTo>
                        <a:pt x="40852" y="43663"/>
                      </a:lnTo>
                      <a:lnTo>
                        <a:pt x="47959" y="31107"/>
                      </a:lnTo>
                      <a:lnTo>
                        <a:pt x="55903" y="24167"/>
                      </a:lnTo>
                      <a:lnTo>
                        <a:pt x="60905" y="22783"/>
                      </a:lnTo>
                      <a:lnTo>
                        <a:pt x="41833" y="22783"/>
                      </a:lnTo>
                      <a:lnTo>
                        <a:pt x="41158" y="14858"/>
                      </a:lnTo>
                      <a:close/>
                    </a:path>
                    <a:path w="99059" h="109219">
                      <a:moveTo>
                        <a:pt x="98874" y="22034"/>
                      </a:moveTo>
                      <a:lnTo>
                        <a:pt x="70307" y="22034"/>
                      </a:lnTo>
                      <a:lnTo>
                        <a:pt x="74269" y="26504"/>
                      </a:lnTo>
                      <a:lnTo>
                        <a:pt x="74269" y="36156"/>
                      </a:lnTo>
                      <a:lnTo>
                        <a:pt x="72034" y="39877"/>
                      </a:lnTo>
                      <a:lnTo>
                        <a:pt x="71043" y="41846"/>
                      </a:lnTo>
                      <a:lnTo>
                        <a:pt x="72034" y="42341"/>
                      </a:lnTo>
                      <a:lnTo>
                        <a:pt x="74764" y="43091"/>
                      </a:lnTo>
                      <a:lnTo>
                        <a:pt x="77482" y="43091"/>
                      </a:lnTo>
                      <a:lnTo>
                        <a:pt x="86693" y="40903"/>
                      </a:lnTo>
                      <a:lnTo>
                        <a:pt x="93448" y="35442"/>
                      </a:lnTo>
                      <a:lnTo>
                        <a:pt x="97604" y="28357"/>
                      </a:lnTo>
                      <a:lnTo>
                        <a:pt x="98874" y="22034"/>
                      </a:lnTo>
                      <a:close/>
                    </a:path>
                    <a:path w="99059" h="109219">
                      <a:moveTo>
                        <a:pt x="74510" y="0"/>
                      </a:moveTo>
                      <a:lnTo>
                        <a:pt x="65402" y="1506"/>
                      </a:lnTo>
                      <a:lnTo>
                        <a:pt x="56595" y="5915"/>
                      </a:lnTo>
                      <a:lnTo>
                        <a:pt x="48577" y="13062"/>
                      </a:lnTo>
                      <a:lnTo>
                        <a:pt x="41833" y="22783"/>
                      </a:lnTo>
                      <a:lnTo>
                        <a:pt x="60905" y="22783"/>
                      </a:lnTo>
                      <a:lnTo>
                        <a:pt x="63614" y="22034"/>
                      </a:lnTo>
                      <a:lnTo>
                        <a:pt x="98874" y="22034"/>
                      </a:lnTo>
                      <a:lnTo>
                        <a:pt x="99021" y="21297"/>
                      </a:lnTo>
                      <a:lnTo>
                        <a:pt x="97385" y="12955"/>
                      </a:lnTo>
                      <a:lnTo>
                        <a:pt x="92614" y="6191"/>
                      </a:lnTo>
                      <a:lnTo>
                        <a:pt x="84920" y="1656"/>
                      </a:lnTo>
                      <a:lnTo>
                        <a:pt x="74510" y="0"/>
                      </a:lnTo>
                      <a:close/>
                    </a:path>
                    <a:path w="99059" h="109219">
                      <a:moveTo>
                        <a:pt x="22771" y="0"/>
                      </a:moveTo>
                      <a:lnTo>
                        <a:pt x="13373" y="0"/>
                      </a:lnTo>
                      <a:lnTo>
                        <a:pt x="6184" y="2476"/>
                      </a:lnTo>
                      <a:lnTo>
                        <a:pt x="851" y="5634"/>
                      </a:lnTo>
                      <a:lnTo>
                        <a:pt x="736" y="16344"/>
                      </a:lnTo>
                      <a:lnTo>
                        <a:pt x="2717" y="15608"/>
                      </a:lnTo>
                      <a:lnTo>
                        <a:pt x="5194" y="14858"/>
                      </a:lnTo>
                      <a:lnTo>
                        <a:pt x="41158" y="14858"/>
                      </a:lnTo>
                      <a:lnTo>
                        <a:pt x="40978" y="12746"/>
                      </a:lnTo>
                      <a:lnTo>
                        <a:pt x="37222" y="5634"/>
                      </a:lnTo>
                      <a:lnTo>
                        <a:pt x="31005" y="1400"/>
                      </a:lnTo>
                      <a:lnTo>
                        <a:pt x="2277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4" name="object 26">
                  <a:extLst>
                    <a:ext uri="{FF2B5EF4-FFF2-40B4-BE49-F238E27FC236}">
                      <a16:creationId xmlns:a16="http://schemas.microsoft.com/office/drawing/2014/main" id="{85639F7D-088A-44C1-BDF9-27D6B7EC80DE}"/>
                    </a:ext>
                  </a:extLst>
                </p:cNvPr>
                <p:cNvSpPr/>
                <p:nvPr/>
              </p:nvSpPr>
              <p:spPr>
                <a:xfrm>
                  <a:off x="7894218" y="2213189"/>
                  <a:ext cx="89535" cy="113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4" h="113030">
                      <a:moveTo>
                        <a:pt x="6438" y="82461"/>
                      </a:moveTo>
                      <a:lnTo>
                        <a:pt x="0" y="100291"/>
                      </a:lnTo>
                      <a:lnTo>
                        <a:pt x="5741" y="103898"/>
                      </a:lnTo>
                      <a:lnTo>
                        <a:pt x="14173" y="107969"/>
                      </a:lnTo>
                      <a:lnTo>
                        <a:pt x="25481" y="111296"/>
                      </a:lnTo>
                      <a:lnTo>
                        <a:pt x="39852" y="112674"/>
                      </a:lnTo>
                      <a:lnTo>
                        <a:pt x="56776" y="110461"/>
                      </a:lnTo>
                      <a:lnTo>
                        <a:pt x="70332" y="103882"/>
                      </a:lnTo>
                      <a:lnTo>
                        <a:pt x="79130" y="93853"/>
                      </a:lnTo>
                      <a:lnTo>
                        <a:pt x="40601" y="93853"/>
                      </a:lnTo>
                      <a:lnTo>
                        <a:pt x="29238" y="92733"/>
                      </a:lnTo>
                      <a:lnTo>
                        <a:pt x="19710" y="89919"/>
                      </a:lnTo>
                      <a:lnTo>
                        <a:pt x="12087" y="86223"/>
                      </a:lnTo>
                      <a:lnTo>
                        <a:pt x="6438" y="82461"/>
                      </a:lnTo>
                      <a:close/>
                    </a:path>
                    <a:path w="89534" h="113030">
                      <a:moveTo>
                        <a:pt x="54711" y="0"/>
                      </a:moveTo>
                      <a:lnTo>
                        <a:pt x="37791" y="2533"/>
                      </a:lnTo>
                      <a:lnTo>
                        <a:pt x="25028" y="9315"/>
                      </a:lnTo>
                      <a:lnTo>
                        <a:pt x="16585" y="19116"/>
                      </a:lnTo>
                      <a:lnTo>
                        <a:pt x="12623" y="30708"/>
                      </a:lnTo>
                      <a:lnTo>
                        <a:pt x="13009" y="42086"/>
                      </a:lnTo>
                      <a:lnTo>
                        <a:pt x="17918" y="52122"/>
                      </a:lnTo>
                      <a:lnTo>
                        <a:pt x="27977" y="60303"/>
                      </a:lnTo>
                      <a:lnTo>
                        <a:pt x="43814" y="66116"/>
                      </a:lnTo>
                      <a:lnTo>
                        <a:pt x="58165" y="69583"/>
                      </a:lnTo>
                      <a:lnTo>
                        <a:pt x="60159" y="76263"/>
                      </a:lnTo>
                      <a:lnTo>
                        <a:pt x="59374" y="82461"/>
                      </a:lnTo>
                      <a:lnTo>
                        <a:pt x="58419" y="89141"/>
                      </a:lnTo>
                      <a:lnTo>
                        <a:pt x="51739" y="93853"/>
                      </a:lnTo>
                      <a:lnTo>
                        <a:pt x="79130" y="93853"/>
                      </a:lnTo>
                      <a:lnTo>
                        <a:pt x="79850" y="93032"/>
                      </a:lnTo>
                      <a:lnTo>
                        <a:pt x="84658" y="78003"/>
                      </a:lnTo>
                      <a:lnTo>
                        <a:pt x="83927" y="67243"/>
                      </a:lnTo>
                      <a:lnTo>
                        <a:pt x="78438" y="57110"/>
                      </a:lnTo>
                      <a:lnTo>
                        <a:pt x="67706" y="48508"/>
                      </a:lnTo>
                      <a:lnTo>
                        <a:pt x="51244" y="42341"/>
                      </a:lnTo>
                      <a:lnTo>
                        <a:pt x="38607" y="39370"/>
                      </a:lnTo>
                      <a:lnTo>
                        <a:pt x="36880" y="33921"/>
                      </a:lnTo>
                      <a:lnTo>
                        <a:pt x="37630" y="28232"/>
                      </a:lnTo>
                      <a:lnTo>
                        <a:pt x="38366" y="23025"/>
                      </a:lnTo>
                      <a:lnTo>
                        <a:pt x="44068" y="18567"/>
                      </a:lnTo>
                      <a:lnTo>
                        <a:pt x="86150" y="18567"/>
                      </a:lnTo>
                      <a:lnTo>
                        <a:pt x="89369" y="10147"/>
                      </a:lnTo>
                      <a:lnTo>
                        <a:pt x="84054" y="7099"/>
                      </a:lnTo>
                      <a:lnTo>
                        <a:pt x="76212" y="3773"/>
                      </a:lnTo>
                      <a:lnTo>
                        <a:pt x="66284" y="1097"/>
                      </a:lnTo>
                      <a:lnTo>
                        <a:pt x="54711" y="0"/>
                      </a:lnTo>
                      <a:close/>
                    </a:path>
                    <a:path w="89534" h="113030">
                      <a:moveTo>
                        <a:pt x="86150" y="18567"/>
                      </a:moveTo>
                      <a:lnTo>
                        <a:pt x="54457" y="18567"/>
                      </a:lnTo>
                      <a:lnTo>
                        <a:pt x="62667" y="19290"/>
                      </a:lnTo>
                      <a:lnTo>
                        <a:pt x="70180" y="21196"/>
                      </a:lnTo>
                      <a:lnTo>
                        <a:pt x="76949" y="23893"/>
                      </a:lnTo>
                      <a:lnTo>
                        <a:pt x="82930" y="26987"/>
                      </a:lnTo>
                      <a:lnTo>
                        <a:pt x="86150" y="185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5" name="object 27">
                  <a:extLst>
                    <a:ext uri="{FF2B5EF4-FFF2-40B4-BE49-F238E27FC236}">
                      <a16:creationId xmlns:a16="http://schemas.microsoft.com/office/drawing/2014/main" id="{D5CAA568-31F3-47CB-9A44-698FA290D1BF}"/>
                    </a:ext>
                  </a:extLst>
                </p:cNvPr>
                <p:cNvSpPr/>
                <p:nvPr/>
              </p:nvSpPr>
              <p:spPr>
                <a:xfrm>
                  <a:off x="7992593" y="2170843"/>
                  <a:ext cx="117475" cy="154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475" h="154305">
                      <a:moveTo>
                        <a:pt x="111167" y="64871"/>
                      </a:moveTo>
                      <a:lnTo>
                        <a:pt x="79717" y="64871"/>
                      </a:lnTo>
                      <a:lnTo>
                        <a:pt x="84670" y="71069"/>
                      </a:lnTo>
                      <a:lnTo>
                        <a:pt x="84670" y="81216"/>
                      </a:lnTo>
                      <a:lnTo>
                        <a:pt x="83123" y="95011"/>
                      </a:lnTo>
                      <a:lnTo>
                        <a:pt x="79717" y="108737"/>
                      </a:lnTo>
                      <a:lnTo>
                        <a:pt x="76312" y="122139"/>
                      </a:lnTo>
                      <a:lnTo>
                        <a:pt x="74764" y="134962"/>
                      </a:lnTo>
                      <a:lnTo>
                        <a:pt x="76365" y="143267"/>
                      </a:lnTo>
                      <a:lnTo>
                        <a:pt x="80705" y="149228"/>
                      </a:lnTo>
                      <a:lnTo>
                        <a:pt x="87087" y="152822"/>
                      </a:lnTo>
                      <a:lnTo>
                        <a:pt x="94818" y="154025"/>
                      </a:lnTo>
                      <a:lnTo>
                        <a:pt x="103974" y="154025"/>
                      </a:lnTo>
                      <a:lnTo>
                        <a:pt x="111404" y="151307"/>
                      </a:lnTo>
                      <a:lnTo>
                        <a:pt x="116852" y="148323"/>
                      </a:lnTo>
                      <a:lnTo>
                        <a:pt x="116852" y="139166"/>
                      </a:lnTo>
                      <a:lnTo>
                        <a:pt x="105460" y="139166"/>
                      </a:lnTo>
                      <a:lnTo>
                        <a:pt x="102743" y="136944"/>
                      </a:lnTo>
                      <a:lnTo>
                        <a:pt x="102743" y="131737"/>
                      </a:lnTo>
                      <a:lnTo>
                        <a:pt x="104290" y="119374"/>
                      </a:lnTo>
                      <a:lnTo>
                        <a:pt x="107696" y="104714"/>
                      </a:lnTo>
                      <a:lnTo>
                        <a:pt x="111101" y="89078"/>
                      </a:lnTo>
                      <a:lnTo>
                        <a:pt x="112649" y="73786"/>
                      </a:lnTo>
                      <a:lnTo>
                        <a:pt x="111167" y="64871"/>
                      </a:lnTo>
                      <a:close/>
                    </a:path>
                    <a:path w="117475" h="154305">
                      <a:moveTo>
                        <a:pt x="54216" y="0"/>
                      </a:moveTo>
                      <a:lnTo>
                        <a:pt x="25996" y="3454"/>
                      </a:lnTo>
                      <a:lnTo>
                        <a:pt x="0" y="152044"/>
                      </a:lnTo>
                      <a:lnTo>
                        <a:pt x="27482" y="152044"/>
                      </a:lnTo>
                      <a:lnTo>
                        <a:pt x="35407" y="106476"/>
                      </a:lnTo>
                      <a:lnTo>
                        <a:pt x="41269" y="87438"/>
                      </a:lnTo>
                      <a:lnTo>
                        <a:pt x="50009" y="74529"/>
                      </a:lnTo>
                      <a:lnTo>
                        <a:pt x="60049" y="67193"/>
                      </a:lnTo>
                      <a:lnTo>
                        <a:pt x="64578" y="66116"/>
                      </a:lnTo>
                      <a:lnTo>
                        <a:pt x="42341" y="66116"/>
                      </a:lnTo>
                      <a:lnTo>
                        <a:pt x="54216" y="0"/>
                      </a:lnTo>
                      <a:close/>
                    </a:path>
                    <a:path w="117475" h="154305">
                      <a:moveTo>
                        <a:pt x="116852" y="137680"/>
                      </a:moveTo>
                      <a:lnTo>
                        <a:pt x="114871" y="138429"/>
                      </a:lnTo>
                      <a:lnTo>
                        <a:pt x="112395" y="139166"/>
                      </a:lnTo>
                      <a:lnTo>
                        <a:pt x="116852" y="139166"/>
                      </a:lnTo>
                      <a:lnTo>
                        <a:pt x="116852" y="137680"/>
                      </a:lnTo>
                      <a:close/>
                    </a:path>
                    <a:path w="117475" h="154305">
                      <a:moveTo>
                        <a:pt x="81940" y="43078"/>
                      </a:moveTo>
                      <a:lnTo>
                        <a:pt x="71020" y="44658"/>
                      </a:lnTo>
                      <a:lnTo>
                        <a:pt x="60283" y="49210"/>
                      </a:lnTo>
                      <a:lnTo>
                        <a:pt x="50475" y="56456"/>
                      </a:lnTo>
                      <a:lnTo>
                        <a:pt x="42341" y="66116"/>
                      </a:lnTo>
                      <a:lnTo>
                        <a:pt x="64578" y="66116"/>
                      </a:lnTo>
                      <a:lnTo>
                        <a:pt x="69811" y="64871"/>
                      </a:lnTo>
                      <a:lnTo>
                        <a:pt x="111167" y="64871"/>
                      </a:lnTo>
                      <a:lnTo>
                        <a:pt x="110601" y="61466"/>
                      </a:lnTo>
                      <a:lnTo>
                        <a:pt x="104628" y="51746"/>
                      </a:lnTo>
                      <a:lnTo>
                        <a:pt x="94989" y="45369"/>
                      </a:lnTo>
                      <a:lnTo>
                        <a:pt x="81940" y="430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6" name="object 28">
                  <a:extLst>
                    <a:ext uri="{FF2B5EF4-FFF2-40B4-BE49-F238E27FC236}">
                      <a16:creationId xmlns:a16="http://schemas.microsoft.com/office/drawing/2014/main" id="{228AB7CD-162A-4A05-B56C-BE15F9B08300}"/>
                    </a:ext>
                  </a:extLst>
                </p:cNvPr>
                <p:cNvSpPr/>
                <p:nvPr/>
              </p:nvSpPr>
              <p:spPr>
                <a:xfrm>
                  <a:off x="8125655" y="2169350"/>
                  <a:ext cx="52069" cy="15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70" h="155575">
                      <a:moveTo>
                        <a:pt x="45554" y="0"/>
                      </a:moveTo>
                      <a:lnTo>
                        <a:pt x="29717" y="0"/>
                      </a:lnTo>
                      <a:lnTo>
                        <a:pt x="22288" y="6438"/>
                      </a:lnTo>
                      <a:lnTo>
                        <a:pt x="21539" y="14363"/>
                      </a:lnTo>
                      <a:lnTo>
                        <a:pt x="20802" y="22529"/>
                      </a:lnTo>
                      <a:lnTo>
                        <a:pt x="26492" y="28968"/>
                      </a:lnTo>
                      <a:lnTo>
                        <a:pt x="42341" y="28968"/>
                      </a:lnTo>
                      <a:lnTo>
                        <a:pt x="49517" y="22529"/>
                      </a:lnTo>
                      <a:lnTo>
                        <a:pt x="50507" y="14363"/>
                      </a:lnTo>
                      <a:lnTo>
                        <a:pt x="51498" y="6438"/>
                      </a:lnTo>
                      <a:lnTo>
                        <a:pt x="45554" y="0"/>
                      </a:lnTo>
                      <a:close/>
                    </a:path>
                    <a:path w="52070" h="155575">
                      <a:moveTo>
                        <a:pt x="41557" y="59435"/>
                      </a:moveTo>
                      <a:lnTo>
                        <a:pt x="11645" y="59435"/>
                      </a:lnTo>
                      <a:lnTo>
                        <a:pt x="14122" y="61658"/>
                      </a:lnTo>
                      <a:lnTo>
                        <a:pt x="14122" y="66865"/>
                      </a:lnTo>
                      <a:lnTo>
                        <a:pt x="12032" y="83101"/>
                      </a:lnTo>
                      <a:lnTo>
                        <a:pt x="2838" y="120491"/>
                      </a:lnTo>
                      <a:lnTo>
                        <a:pt x="749" y="136448"/>
                      </a:lnTo>
                      <a:lnTo>
                        <a:pt x="2181" y="144133"/>
                      </a:lnTo>
                      <a:lnTo>
                        <a:pt x="6259" y="150167"/>
                      </a:lnTo>
                      <a:lnTo>
                        <a:pt x="12659" y="154111"/>
                      </a:lnTo>
                      <a:lnTo>
                        <a:pt x="21056" y="155524"/>
                      </a:lnTo>
                      <a:lnTo>
                        <a:pt x="30213" y="155524"/>
                      </a:lnTo>
                      <a:lnTo>
                        <a:pt x="37388" y="153047"/>
                      </a:lnTo>
                      <a:lnTo>
                        <a:pt x="42837" y="149821"/>
                      </a:lnTo>
                      <a:lnTo>
                        <a:pt x="42837" y="140665"/>
                      </a:lnTo>
                      <a:lnTo>
                        <a:pt x="31445" y="140665"/>
                      </a:lnTo>
                      <a:lnTo>
                        <a:pt x="28968" y="138429"/>
                      </a:lnTo>
                      <a:lnTo>
                        <a:pt x="28968" y="133235"/>
                      </a:lnTo>
                      <a:lnTo>
                        <a:pt x="31058" y="116998"/>
                      </a:lnTo>
                      <a:lnTo>
                        <a:pt x="40252" y="79598"/>
                      </a:lnTo>
                      <a:lnTo>
                        <a:pt x="42341" y="63639"/>
                      </a:lnTo>
                      <a:lnTo>
                        <a:pt x="41557" y="59435"/>
                      </a:lnTo>
                      <a:close/>
                    </a:path>
                    <a:path w="52070" h="155575">
                      <a:moveTo>
                        <a:pt x="42837" y="139179"/>
                      </a:moveTo>
                      <a:lnTo>
                        <a:pt x="40855" y="139915"/>
                      </a:lnTo>
                      <a:lnTo>
                        <a:pt x="38379" y="140665"/>
                      </a:lnTo>
                      <a:lnTo>
                        <a:pt x="42837" y="140665"/>
                      </a:lnTo>
                      <a:lnTo>
                        <a:pt x="42837" y="139179"/>
                      </a:lnTo>
                      <a:close/>
                    </a:path>
                    <a:path w="52070" h="155575">
                      <a:moveTo>
                        <a:pt x="22034" y="44576"/>
                      </a:moveTo>
                      <a:lnTo>
                        <a:pt x="13131" y="44576"/>
                      </a:lnTo>
                      <a:lnTo>
                        <a:pt x="5702" y="47053"/>
                      </a:lnTo>
                      <a:lnTo>
                        <a:pt x="0" y="50266"/>
                      </a:lnTo>
                      <a:lnTo>
                        <a:pt x="0" y="60921"/>
                      </a:lnTo>
                      <a:lnTo>
                        <a:pt x="4457" y="59435"/>
                      </a:lnTo>
                      <a:lnTo>
                        <a:pt x="41557" y="59435"/>
                      </a:lnTo>
                      <a:lnTo>
                        <a:pt x="40910" y="55962"/>
                      </a:lnTo>
                      <a:lnTo>
                        <a:pt x="36831" y="49931"/>
                      </a:lnTo>
                      <a:lnTo>
                        <a:pt x="30431" y="45989"/>
                      </a:lnTo>
                      <a:lnTo>
                        <a:pt x="22034" y="4457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7" name="object 29">
                  <a:extLst>
                    <a:ext uri="{FF2B5EF4-FFF2-40B4-BE49-F238E27FC236}">
                      <a16:creationId xmlns:a16="http://schemas.microsoft.com/office/drawing/2014/main" id="{8C8CC0BF-AF58-4895-B679-C00E5DAA25C0}"/>
                    </a:ext>
                  </a:extLst>
                </p:cNvPr>
                <p:cNvSpPr/>
                <p:nvPr/>
              </p:nvSpPr>
              <p:spPr>
                <a:xfrm>
                  <a:off x="8177280" y="2195111"/>
                  <a:ext cx="126364" cy="176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65" h="176530">
                      <a:moveTo>
                        <a:pt x="51086" y="58940"/>
                      </a:moveTo>
                      <a:lnTo>
                        <a:pt x="22275" y="58940"/>
                      </a:lnTo>
                      <a:lnTo>
                        <a:pt x="1981" y="176072"/>
                      </a:lnTo>
                      <a:lnTo>
                        <a:pt x="29451" y="176072"/>
                      </a:lnTo>
                      <a:lnTo>
                        <a:pt x="38620" y="123571"/>
                      </a:lnTo>
                      <a:lnTo>
                        <a:pt x="90160" y="123571"/>
                      </a:lnTo>
                      <a:lnTo>
                        <a:pt x="103814" y="115144"/>
                      </a:lnTo>
                      <a:lnTo>
                        <a:pt x="106778" y="111429"/>
                      </a:lnTo>
                      <a:lnTo>
                        <a:pt x="52476" y="111429"/>
                      </a:lnTo>
                      <a:lnTo>
                        <a:pt x="46291" y="107721"/>
                      </a:lnTo>
                      <a:lnTo>
                        <a:pt x="42075" y="103759"/>
                      </a:lnTo>
                      <a:lnTo>
                        <a:pt x="48514" y="66357"/>
                      </a:lnTo>
                      <a:lnTo>
                        <a:pt x="51086" y="58940"/>
                      </a:lnTo>
                      <a:close/>
                    </a:path>
                    <a:path w="126365" h="176530">
                      <a:moveTo>
                        <a:pt x="90160" y="123571"/>
                      </a:moveTo>
                      <a:lnTo>
                        <a:pt x="38620" y="123571"/>
                      </a:lnTo>
                      <a:lnTo>
                        <a:pt x="44538" y="126883"/>
                      </a:lnTo>
                      <a:lnTo>
                        <a:pt x="50901" y="129106"/>
                      </a:lnTo>
                      <a:lnTo>
                        <a:pt x="57312" y="130355"/>
                      </a:lnTo>
                      <a:lnTo>
                        <a:pt x="63373" y="130746"/>
                      </a:lnTo>
                      <a:lnTo>
                        <a:pt x="85230" y="126613"/>
                      </a:lnTo>
                      <a:lnTo>
                        <a:pt x="90160" y="123571"/>
                      </a:lnTo>
                      <a:close/>
                    </a:path>
                    <a:path w="126365" h="176530">
                      <a:moveTo>
                        <a:pt x="120383" y="37388"/>
                      </a:moveTo>
                      <a:lnTo>
                        <a:pt x="76987" y="37388"/>
                      </a:lnTo>
                      <a:lnTo>
                        <a:pt x="88310" y="40232"/>
                      </a:lnTo>
                      <a:lnTo>
                        <a:pt x="95551" y="48066"/>
                      </a:lnTo>
                      <a:lnTo>
                        <a:pt x="98711" y="59848"/>
                      </a:lnTo>
                      <a:lnTo>
                        <a:pt x="97778" y="74571"/>
                      </a:lnTo>
                      <a:lnTo>
                        <a:pt x="93131" y="89077"/>
                      </a:lnTo>
                      <a:lnTo>
                        <a:pt x="85407" y="100784"/>
                      </a:lnTo>
                      <a:lnTo>
                        <a:pt x="75083" y="108590"/>
                      </a:lnTo>
                      <a:lnTo>
                        <a:pt x="62623" y="111429"/>
                      </a:lnTo>
                      <a:lnTo>
                        <a:pt x="106778" y="111429"/>
                      </a:lnTo>
                      <a:lnTo>
                        <a:pt x="117710" y="97731"/>
                      </a:lnTo>
                      <a:lnTo>
                        <a:pt x="125501" y="75768"/>
                      </a:lnTo>
                      <a:lnTo>
                        <a:pt x="126048" y="53760"/>
                      </a:lnTo>
                      <a:lnTo>
                        <a:pt x="120383" y="37388"/>
                      </a:lnTo>
                      <a:close/>
                    </a:path>
                    <a:path w="126365" h="176530">
                      <a:moveTo>
                        <a:pt x="58915" y="0"/>
                      </a:moveTo>
                      <a:lnTo>
                        <a:pt x="34658" y="0"/>
                      </a:lnTo>
                      <a:lnTo>
                        <a:pt x="33172" y="9156"/>
                      </a:lnTo>
                      <a:lnTo>
                        <a:pt x="28473" y="26829"/>
                      </a:lnTo>
                      <a:lnTo>
                        <a:pt x="20667" y="43948"/>
                      </a:lnTo>
                      <a:lnTo>
                        <a:pt x="10821" y="59580"/>
                      </a:lnTo>
                      <a:lnTo>
                        <a:pt x="0" y="72796"/>
                      </a:lnTo>
                      <a:lnTo>
                        <a:pt x="6680" y="79489"/>
                      </a:lnTo>
                      <a:lnTo>
                        <a:pt x="11197" y="74536"/>
                      </a:lnTo>
                      <a:lnTo>
                        <a:pt x="15311" y="69491"/>
                      </a:lnTo>
                      <a:lnTo>
                        <a:pt x="19037" y="64273"/>
                      </a:lnTo>
                      <a:lnTo>
                        <a:pt x="22275" y="58940"/>
                      </a:lnTo>
                      <a:lnTo>
                        <a:pt x="51086" y="58940"/>
                      </a:lnTo>
                      <a:lnTo>
                        <a:pt x="52511" y="54833"/>
                      </a:lnTo>
                      <a:lnTo>
                        <a:pt x="59316" y="45653"/>
                      </a:lnTo>
                      <a:lnTo>
                        <a:pt x="67839" y="39582"/>
                      </a:lnTo>
                      <a:lnTo>
                        <a:pt x="76987" y="37388"/>
                      </a:lnTo>
                      <a:lnTo>
                        <a:pt x="120383" y="37388"/>
                      </a:lnTo>
                      <a:lnTo>
                        <a:pt x="119654" y="35283"/>
                      </a:lnTo>
                      <a:lnTo>
                        <a:pt x="118760" y="34417"/>
                      </a:lnTo>
                      <a:lnTo>
                        <a:pt x="52476" y="34417"/>
                      </a:lnTo>
                      <a:lnTo>
                        <a:pt x="58915" y="0"/>
                      </a:lnTo>
                      <a:close/>
                    </a:path>
                    <a:path w="126365" h="176530">
                      <a:moveTo>
                        <a:pt x="86880" y="17830"/>
                      </a:moveTo>
                      <a:lnTo>
                        <a:pt x="77054" y="18993"/>
                      </a:lnTo>
                      <a:lnTo>
                        <a:pt x="67640" y="22313"/>
                      </a:lnTo>
                      <a:lnTo>
                        <a:pt x="59245" y="27539"/>
                      </a:lnTo>
                      <a:lnTo>
                        <a:pt x="52476" y="34417"/>
                      </a:lnTo>
                      <a:lnTo>
                        <a:pt x="118760" y="34417"/>
                      </a:lnTo>
                      <a:lnTo>
                        <a:pt x="106529" y="22565"/>
                      </a:lnTo>
                      <a:lnTo>
                        <a:pt x="86880" y="178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8" name="object 30">
                  <a:extLst>
                    <a:ext uri="{FF2B5EF4-FFF2-40B4-BE49-F238E27FC236}">
                      <a16:creationId xmlns:a16="http://schemas.microsoft.com/office/drawing/2014/main" id="{21977A55-4F2D-4E5B-9AC2-FA351CC96DC9}"/>
                    </a:ext>
                  </a:extLst>
                </p:cNvPr>
                <p:cNvSpPr/>
                <p:nvPr/>
              </p:nvSpPr>
              <p:spPr>
                <a:xfrm>
                  <a:off x="8309548" y="2213189"/>
                  <a:ext cx="89535" cy="113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4" h="113030">
                      <a:moveTo>
                        <a:pt x="6438" y="82461"/>
                      </a:moveTo>
                      <a:lnTo>
                        <a:pt x="0" y="100291"/>
                      </a:lnTo>
                      <a:lnTo>
                        <a:pt x="5741" y="103898"/>
                      </a:lnTo>
                      <a:lnTo>
                        <a:pt x="14173" y="107969"/>
                      </a:lnTo>
                      <a:lnTo>
                        <a:pt x="25481" y="111296"/>
                      </a:lnTo>
                      <a:lnTo>
                        <a:pt x="39852" y="112674"/>
                      </a:lnTo>
                      <a:lnTo>
                        <a:pt x="56776" y="110461"/>
                      </a:lnTo>
                      <a:lnTo>
                        <a:pt x="70332" y="103882"/>
                      </a:lnTo>
                      <a:lnTo>
                        <a:pt x="79130" y="93853"/>
                      </a:lnTo>
                      <a:lnTo>
                        <a:pt x="40601" y="93853"/>
                      </a:lnTo>
                      <a:lnTo>
                        <a:pt x="29238" y="92733"/>
                      </a:lnTo>
                      <a:lnTo>
                        <a:pt x="19710" y="89919"/>
                      </a:lnTo>
                      <a:lnTo>
                        <a:pt x="12087" y="86223"/>
                      </a:lnTo>
                      <a:lnTo>
                        <a:pt x="6438" y="82461"/>
                      </a:lnTo>
                      <a:close/>
                    </a:path>
                    <a:path w="89534" h="113030">
                      <a:moveTo>
                        <a:pt x="54711" y="0"/>
                      </a:moveTo>
                      <a:lnTo>
                        <a:pt x="37793" y="2533"/>
                      </a:lnTo>
                      <a:lnTo>
                        <a:pt x="25033" y="9315"/>
                      </a:lnTo>
                      <a:lnTo>
                        <a:pt x="16590" y="19116"/>
                      </a:lnTo>
                      <a:lnTo>
                        <a:pt x="12623" y="30708"/>
                      </a:lnTo>
                      <a:lnTo>
                        <a:pt x="13004" y="42086"/>
                      </a:lnTo>
                      <a:lnTo>
                        <a:pt x="17913" y="52122"/>
                      </a:lnTo>
                      <a:lnTo>
                        <a:pt x="27975" y="60303"/>
                      </a:lnTo>
                      <a:lnTo>
                        <a:pt x="43814" y="66116"/>
                      </a:lnTo>
                      <a:lnTo>
                        <a:pt x="58165" y="69583"/>
                      </a:lnTo>
                      <a:lnTo>
                        <a:pt x="60159" y="76263"/>
                      </a:lnTo>
                      <a:lnTo>
                        <a:pt x="59374" y="82461"/>
                      </a:lnTo>
                      <a:lnTo>
                        <a:pt x="58419" y="89141"/>
                      </a:lnTo>
                      <a:lnTo>
                        <a:pt x="51739" y="93853"/>
                      </a:lnTo>
                      <a:lnTo>
                        <a:pt x="79130" y="93853"/>
                      </a:lnTo>
                      <a:lnTo>
                        <a:pt x="79850" y="93032"/>
                      </a:lnTo>
                      <a:lnTo>
                        <a:pt x="84658" y="78003"/>
                      </a:lnTo>
                      <a:lnTo>
                        <a:pt x="83927" y="67243"/>
                      </a:lnTo>
                      <a:lnTo>
                        <a:pt x="78438" y="57110"/>
                      </a:lnTo>
                      <a:lnTo>
                        <a:pt x="67706" y="48508"/>
                      </a:lnTo>
                      <a:lnTo>
                        <a:pt x="51244" y="42341"/>
                      </a:lnTo>
                      <a:lnTo>
                        <a:pt x="38620" y="39370"/>
                      </a:lnTo>
                      <a:lnTo>
                        <a:pt x="36880" y="33921"/>
                      </a:lnTo>
                      <a:lnTo>
                        <a:pt x="37630" y="28232"/>
                      </a:lnTo>
                      <a:lnTo>
                        <a:pt x="38366" y="23025"/>
                      </a:lnTo>
                      <a:lnTo>
                        <a:pt x="44068" y="18567"/>
                      </a:lnTo>
                      <a:lnTo>
                        <a:pt x="86150" y="18567"/>
                      </a:lnTo>
                      <a:lnTo>
                        <a:pt x="89369" y="10147"/>
                      </a:lnTo>
                      <a:lnTo>
                        <a:pt x="84054" y="7099"/>
                      </a:lnTo>
                      <a:lnTo>
                        <a:pt x="76212" y="3773"/>
                      </a:lnTo>
                      <a:lnTo>
                        <a:pt x="66284" y="1097"/>
                      </a:lnTo>
                      <a:lnTo>
                        <a:pt x="54711" y="0"/>
                      </a:lnTo>
                      <a:close/>
                    </a:path>
                    <a:path w="89534" h="113030">
                      <a:moveTo>
                        <a:pt x="86150" y="18567"/>
                      </a:moveTo>
                      <a:lnTo>
                        <a:pt x="54457" y="18567"/>
                      </a:lnTo>
                      <a:lnTo>
                        <a:pt x="62667" y="19290"/>
                      </a:lnTo>
                      <a:lnTo>
                        <a:pt x="70180" y="21196"/>
                      </a:lnTo>
                      <a:lnTo>
                        <a:pt x="76949" y="23893"/>
                      </a:lnTo>
                      <a:lnTo>
                        <a:pt x="82930" y="26987"/>
                      </a:lnTo>
                      <a:lnTo>
                        <a:pt x="86150" y="185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09" name="object 31">
                  <a:extLst>
                    <a:ext uri="{FF2B5EF4-FFF2-40B4-BE49-F238E27FC236}">
                      <a16:creationId xmlns:a16="http://schemas.microsoft.com/office/drawing/2014/main" id="{EDF69DB8-B7B8-449D-891D-806337CE818E}"/>
                    </a:ext>
                  </a:extLst>
                </p:cNvPr>
                <p:cNvSpPr/>
                <p:nvPr/>
              </p:nvSpPr>
              <p:spPr>
                <a:xfrm>
                  <a:off x="7497400" y="1823965"/>
                  <a:ext cx="544195" cy="24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95" h="242569">
                      <a:moveTo>
                        <a:pt x="271995" y="0"/>
                      </a:moveTo>
                      <a:lnTo>
                        <a:pt x="0" y="85153"/>
                      </a:lnTo>
                      <a:lnTo>
                        <a:pt x="113753" y="120764"/>
                      </a:lnTo>
                      <a:lnTo>
                        <a:pt x="113753" y="200863"/>
                      </a:lnTo>
                      <a:lnTo>
                        <a:pt x="126190" y="216965"/>
                      </a:lnTo>
                      <a:lnTo>
                        <a:pt x="160104" y="230112"/>
                      </a:lnTo>
                      <a:lnTo>
                        <a:pt x="210403" y="238976"/>
                      </a:lnTo>
                      <a:lnTo>
                        <a:pt x="271995" y="242227"/>
                      </a:lnTo>
                      <a:lnTo>
                        <a:pt x="333580" y="238976"/>
                      </a:lnTo>
                      <a:lnTo>
                        <a:pt x="383876" y="230112"/>
                      </a:lnTo>
                      <a:lnTo>
                        <a:pt x="417789" y="216965"/>
                      </a:lnTo>
                      <a:lnTo>
                        <a:pt x="430225" y="200863"/>
                      </a:lnTo>
                      <a:lnTo>
                        <a:pt x="430225" y="133527"/>
                      </a:lnTo>
                      <a:lnTo>
                        <a:pt x="354567" y="101680"/>
                      </a:lnTo>
                      <a:lnTo>
                        <a:pt x="287312" y="92989"/>
                      </a:lnTo>
                      <a:lnTo>
                        <a:pt x="282422" y="92570"/>
                      </a:lnTo>
                      <a:lnTo>
                        <a:pt x="278752" y="87655"/>
                      </a:lnTo>
                      <a:lnTo>
                        <a:pt x="279476" y="76377"/>
                      </a:lnTo>
                      <a:lnTo>
                        <a:pt x="283743" y="72148"/>
                      </a:lnTo>
                      <a:lnTo>
                        <a:pt x="502452" y="72148"/>
                      </a:lnTo>
                      <a:lnTo>
                        <a:pt x="271995" y="0"/>
                      </a:lnTo>
                      <a:close/>
                    </a:path>
                    <a:path w="544195" h="242569">
                      <a:moveTo>
                        <a:pt x="502452" y="72148"/>
                      </a:moveTo>
                      <a:lnTo>
                        <a:pt x="283743" y="72148"/>
                      </a:lnTo>
                      <a:lnTo>
                        <a:pt x="288632" y="72567"/>
                      </a:lnTo>
                      <a:lnTo>
                        <a:pt x="349625" y="79765"/>
                      </a:lnTo>
                      <a:lnTo>
                        <a:pt x="395581" y="89603"/>
                      </a:lnTo>
                      <a:lnTo>
                        <a:pt x="426423" y="102048"/>
                      </a:lnTo>
                      <a:lnTo>
                        <a:pt x="442074" y="117068"/>
                      </a:lnTo>
                      <a:lnTo>
                        <a:pt x="543991" y="85153"/>
                      </a:lnTo>
                      <a:lnTo>
                        <a:pt x="502452" y="72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  <p:sp>
              <p:nvSpPr>
                <p:cNvPr id="110" name="object 32">
                  <a:extLst>
                    <a:ext uri="{FF2B5EF4-FFF2-40B4-BE49-F238E27FC236}">
                      <a16:creationId xmlns:a16="http://schemas.microsoft.com/office/drawing/2014/main" id="{D52042CB-A7E1-45E0-80BF-CDA7CD0EB252}"/>
                    </a:ext>
                  </a:extLst>
                </p:cNvPr>
                <p:cNvSpPr/>
                <p:nvPr/>
              </p:nvSpPr>
              <p:spPr>
                <a:xfrm>
                  <a:off x="7541748" y="1917326"/>
                  <a:ext cx="50165" cy="18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65" h="189230">
                      <a:moveTo>
                        <a:pt x="31851" y="0"/>
                      </a:moveTo>
                      <a:lnTo>
                        <a:pt x="18211" y="0"/>
                      </a:lnTo>
                      <a:lnTo>
                        <a:pt x="18211" y="80695"/>
                      </a:lnTo>
                      <a:lnTo>
                        <a:pt x="10940" y="84092"/>
                      </a:lnTo>
                      <a:lnTo>
                        <a:pt x="5172" y="89512"/>
                      </a:lnTo>
                      <a:lnTo>
                        <a:pt x="1370" y="96519"/>
                      </a:lnTo>
                      <a:lnTo>
                        <a:pt x="0" y="104673"/>
                      </a:lnTo>
                      <a:lnTo>
                        <a:pt x="0" y="113499"/>
                      </a:lnTo>
                      <a:lnTo>
                        <a:pt x="4597" y="121234"/>
                      </a:lnTo>
                      <a:lnTo>
                        <a:pt x="11506" y="125679"/>
                      </a:lnTo>
                      <a:lnTo>
                        <a:pt x="6997" y="129514"/>
                      </a:lnTo>
                      <a:lnTo>
                        <a:pt x="4076" y="135178"/>
                      </a:lnTo>
                      <a:lnTo>
                        <a:pt x="4076" y="189179"/>
                      </a:lnTo>
                      <a:lnTo>
                        <a:pt x="45973" y="172034"/>
                      </a:lnTo>
                      <a:lnTo>
                        <a:pt x="45973" y="135178"/>
                      </a:lnTo>
                      <a:lnTo>
                        <a:pt x="43052" y="129514"/>
                      </a:lnTo>
                      <a:lnTo>
                        <a:pt x="38557" y="125679"/>
                      </a:lnTo>
                      <a:lnTo>
                        <a:pt x="45453" y="121234"/>
                      </a:lnTo>
                      <a:lnTo>
                        <a:pt x="50050" y="113499"/>
                      </a:lnTo>
                      <a:lnTo>
                        <a:pt x="50050" y="104673"/>
                      </a:lnTo>
                      <a:lnTo>
                        <a:pt x="48680" y="96519"/>
                      </a:lnTo>
                      <a:lnTo>
                        <a:pt x="44880" y="89512"/>
                      </a:lnTo>
                      <a:lnTo>
                        <a:pt x="39115" y="84092"/>
                      </a:lnTo>
                      <a:lnTo>
                        <a:pt x="31851" y="80695"/>
                      </a:lnTo>
                      <a:lnTo>
                        <a:pt x="3185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b="1" dirty="0">
                    <a:solidFill>
                      <a:srgbClr val="333F50"/>
                    </a:solidFill>
                    <a:latin typeface="Montserrat"/>
                  </a:endParaRPr>
                </a:p>
              </p:txBody>
            </p:sp>
          </p:grpSp>
        </p:grpSp>
        <p:sp>
          <p:nvSpPr>
            <p:cNvPr id="77" name="object 33">
              <a:extLst>
                <a:ext uri="{FF2B5EF4-FFF2-40B4-BE49-F238E27FC236}">
                  <a16:creationId xmlns:a16="http://schemas.microsoft.com/office/drawing/2014/main" id="{1FB168CA-7C28-4F2D-ADA1-CE6997F39EDD}"/>
                </a:ext>
              </a:extLst>
            </p:cNvPr>
            <p:cNvSpPr>
              <a:spLocks/>
            </p:cNvSpPr>
            <p:nvPr/>
          </p:nvSpPr>
          <p:spPr>
            <a:xfrm>
              <a:off x="5069928" y="1227795"/>
              <a:ext cx="1682572" cy="1679663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b="1" dirty="0">
                <a:solidFill>
                  <a:srgbClr val="333F50"/>
                </a:solidFill>
                <a:latin typeface="Montserrat"/>
              </a:endParaRPr>
            </a:p>
          </p:txBody>
        </p:sp>
        <p:sp>
          <p:nvSpPr>
            <p:cNvPr id="78" name="object 34">
              <a:extLst>
                <a:ext uri="{FF2B5EF4-FFF2-40B4-BE49-F238E27FC236}">
                  <a16:creationId xmlns:a16="http://schemas.microsoft.com/office/drawing/2014/main" id="{B2423C04-587A-4685-9ECA-9C70F8FFACA6}"/>
                </a:ext>
              </a:extLst>
            </p:cNvPr>
            <p:cNvSpPr>
              <a:spLocks/>
            </p:cNvSpPr>
            <p:nvPr/>
          </p:nvSpPr>
          <p:spPr>
            <a:xfrm>
              <a:off x="8715855" y="1227795"/>
              <a:ext cx="1682572" cy="1679663"/>
            </a:xfrm>
            <a:custGeom>
              <a:avLst/>
              <a:gdLst/>
              <a:ahLst/>
              <a:cxnLst/>
              <a:rect l="l" t="t" r="r" b="b"/>
              <a:pathLst>
                <a:path w="1660525" h="1657350">
                  <a:moveTo>
                    <a:pt x="0" y="1657248"/>
                  </a:moveTo>
                  <a:lnTo>
                    <a:pt x="1660131" y="1657248"/>
                  </a:lnTo>
                  <a:lnTo>
                    <a:pt x="1660131" y="0"/>
                  </a:lnTo>
                  <a:lnTo>
                    <a:pt x="0" y="0"/>
                  </a:lnTo>
                  <a:lnTo>
                    <a:pt x="0" y="1657248"/>
                  </a:lnTo>
                  <a:close/>
                </a:path>
              </a:pathLst>
            </a:custGeom>
            <a:solidFill>
              <a:srgbClr val="D39415"/>
            </a:solidFill>
          </p:spPr>
          <p:txBody>
            <a:bodyPr wrap="square" lIns="0" tIns="0" rIns="0" bIns="0" rtlCol="0"/>
            <a:lstStyle/>
            <a:p>
              <a:endParaRPr b="1" dirty="0">
                <a:solidFill>
                  <a:srgbClr val="333F50"/>
                </a:solidFill>
                <a:latin typeface="Montserrat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5086987-4D46-4B45-83AD-57930488B80E}"/>
                </a:ext>
              </a:extLst>
            </p:cNvPr>
            <p:cNvGrpSpPr/>
            <p:nvPr/>
          </p:nvGrpSpPr>
          <p:grpSpPr>
            <a:xfrm>
              <a:off x="9184434" y="1693699"/>
              <a:ext cx="776942" cy="684356"/>
              <a:chOff x="9184434" y="1693699"/>
              <a:chExt cx="776942" cy="684356"/>
            </a:xfrm>
          </p:grpSpPr>
          <p:sp>
            <p:nvSpPr>
              <p:cNvPr id="85" name="object 35">
                <a:extLst>
                  <a:ext uri="{FF2B5EF4-FFF2-40B4-BE49-F238E27FC236}">
                    <a16:creationId xmlns:a16="http://schemas.microsoft.com/office/drawing/2014/main" id="{CAAA526D-0A28-4782-980A-1F4EED533BA2}"/>
                  </a:ext>
                </a:extLst>
              </p:cNvPr>
              <p:cNvSpPr/>
              <p:nvPr/>
            </p:nvSpPr>
            <p:spPr>
              <a:xfrm>
                <a:off x="9184434" y="2180742"/>
                <a:ext cx="17716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177164" h="147319">
                    <a:moveTo>
                      <a:pt x="56095" y="0"/>
                    </a:moveTo>
                    <a:lnTo>
                      <a:pt x="25958" y="0"/>
                    </a:lnTo>
                    <a:lnTo>
                      <a:pt x="0" y="147015"/>
                    </a:lnTo>
                    <a:lnTo>
                      <a:pt x="24980" y="147015"/>
                    </a:lnTo>
                    <a:lnTo>
                      <a:pt x="40906" y="57086"/>
                    </a:lnTo>
                    <a:lnTo>
                      <a:pt x="41426" y="53416"/>
                    </a:lnTo>
                    <a:lnTo>
                      <a:pt x="43103" y="42392"/>
                    </a:lnTo>
                    <a:lnTo>
                      <a:pt x="65814" y="42392"/>
                    </a:lnTo>
                    <a:lnTo>
                      <a:pt x="56095" y="0"/>
                    </a:lnTo>
                    <a:close/>
                  </a:path>
                  <a:path w="177164" h="147319">
                    <a:moveTo>
                      <a:pt x="65814" y="42392"/>
                    </a:moveTo>
                    <a:lnTo>
                      <a:pt x="43103" y="42392"/>
                    </a:lnTo>
                    <a:lnTo>
                      <a:pt x="44576" y="53416"/>
                    </a:lnTo>
                    <a:lnTo>
                      <a:pt x="45313" y="57086"/>
                    </a:lnTo>
                    <a:lnTo>
                      <a:pt x="65646" y="147015"/>
                    </a:lnTo>
                    <a:lnTo>
                      <a:pt x="84505" y="147015"/>
                    </a:lnTo>
                    <a:lnTo>
                      <a:pt x="105968" y="110020"/>
                    </a:lnTo>
                    <a:lnTo>
                      <a:pt x="81318" y="110020"/>
                    </a:lnTo>
                    <a:lnTo>
                      <a:pt x="65814" y="42392"/>
                    </a:lnTo>
                    <a:close/>
                  </a:path>
                  <a:path w="177164" h="147319">
                    <a:moveTo>
                      <a:pt x="169276" y="42875"/>
                    </a:moveTo>
                    <a:lnTo>
                      <a:pt x="143776" y="42875"/>
                    </a:lnTo>
                    <a:lnTo>
                      <a:pt x="143294" y="44589"/>
                    </a:lnTo>
                    <a:lnTo>
                      <a:pt x="141338" y="54394"/>
                    </a:lnTo>
                    <a:lnTo>
                      <a:pt x="140842" y="57086"/>
                    </a:lnTo>
                    <a:lnTo>
                      <a:pt x="124917" y="147015"/>
                    </a:lnTo>
                    <a:lnTo>
                      <a:pt x="150888" y="147015"/>
                    </a:lnTo>
                    <a:lnTo>
                      <a:pt x="169276" y="42875"/>
                    </a:lnTo>
                    <a:close/>
                  </a:path>
                  <a:path w="177164" h="147319">
                    <a:moveTo>
                      <a:pt x="176847" y="0"/>
                    </a:moveTo>
                    <a:lnTo>
                      <a:pt x="145503" y="0"/>
                    </a:lnTo>
                    <a:lnTo>
                      <a:pt x="81318" y="110020"/>
                    </a:lnTo>
                    <a:lnTo>
                      <a:pt x="105968" y="110020"/>
                    </a:lnTo>
                    <a:lnTo>
                      <a:pt x="136677" y="57086"/>
                    </a:lnTo>
                    <a:lnTo>
                      <a:pt x="138633" y="53657"/>
                    </a:lnTo>
                    <a:lnTo>
                      <a:pt x="143052" y="44348"/>
                    </a:lnTo>
                    <a:lnTo>
                      <a:pt x="143776" y="42875"/>
                    </a:lnTo>
                    <a:lnTo>
                      <a:pt x="169276" y="42875"/>
                    </a:lnTo>
                    <a:lnTo>
                      <a:pt x="17684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sp>
            <p:nvSpPr>
              <p:cNvPr id="86" name="object 36">
                <a:extLst>
                  <a:ext uri="{FF2B5EF4-FFF2-40B4-BE49-F238E27FC236}">
                    <a16:creationId xmlns:a16="http://schemas.microsoft.com/office/drawing/2014/main" id="{6C69A8FA-BEDD-4E41-A689-B4469287F1F3}"/>
                  </a:ext>
                </a:extLst>
              </p:cNvPr>
              <p:cNvSpPr/>
              <p:nvPr/>
            </p:nvSpPr>
            <p:spPr>
              <a:xfrm>
                <a:off x="9369251" y="2175841"/>
                <a:ext cx="51435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154305">
                    <a:moveTo>
                      <a:pt x="45072" y="0"/>
                    </a:moveTo>
                    <a:lnTo>
                      <a:pt x="29400" y="0"/>
                    </a:lnTo>
                    <a:lnTo>
                      <a:pt x="22047" y="6375"/>
                    </a:lnTo>
                    <a:lnTo>
                      <a:pt x="20574" y="22301"/>
                    </a:lnTo>
                    <a:lnTo>
                      <a:pt x="26212" y="28663"/>
                    </a:lnTo>
                    <a:lnTo>
                      <a:pt x="41884" y="28663"/>
                    </a:lnTo>
                    <a:lnTo>
                      <a:pt x="48996" y="22301"/>
                    </a:lnTo>
                    <a:lnTo>
                      <a:pt x="49974" y="14211"/>
                    </a:lnTo>
                    <a:lnTo>
                      <a:pt x="50952" y="6375"/>
                    </a:lnTo>
                    <a:lnTo>
                      <a:pt x="45072" y="0"/>
                    </a:lnTo>
                    <a:close/>
                  </a:path>
                  <a:path w="51435" h="154305">
                    <a:moveTo>
                      <a:pt x="41109" y="58813"/>
                    </a:moveTo>
                    <a:lnTo>
                      <a:pt x="11518" y="58813"/>
                    </a:lnTo>
                    <a:lnTo>
                      <a:pt x="13970" y="61010"/>
                    </a:lnTo>
                    <a:lnTo>
                      <a:pt x="13970" y="66154"/>
                    </a:lnTo>
                    <a:lnTo>
                      <a:pt x="11902" y="82217"/>
                    </a:lnTo>
                    <a:lnTo>
                      <a:pt x="2804" y="119221"/>
                    </a:lnTo>
                    <a:lnTo>
                      <a:pt x="736" y="135013"/>
                    </a:lnTo>
                    <a:lnTo>
                      <a:pt x="2152" y="142611"/>
                    </a:lnTo>
                    <a:lnTo>
                      <a:pt x="6186" y="148577"/>
                    </a:lnTo>
                    <a:lnTo>
                      <a:pt x="12518" y="152476"/>
                    </a:lnTo>
                    <a:lnTo>
                      <a:pt x="20828" y="153873"/>
                    </a:lnTo>
                    <a:lnTo>
                      <a:pt x="29883" y="153873"/>
                    </a:lnTo>
                    <a:lnTo>
                      <a:pt x="36995" y="151422"/>
                    </a:lnTo>
                    <a:lnTo>
                      <a:pt x="42379" y="148234"/>
                    </a:lnTo>
                    <a:lnTo>
                      <a:pt x="42379" y="139179"/>
                    </a:lnTo>
                    <a:lnTo>
                      <a:pt x="31115" y="139179"/>
                    </a:lnTo>
                    <a:lnTo>
                      <a:pt x="28663" y="136969"/>
                    </a:lnTo>
                    <a:lnTo>
                      <a:pt x="28663" y="131826"/>
                    </a:lnTo>
                    <a:lnTo>
                      <a:pt x="30729" y="115762"/>
                    </a:lnTo>
                    <a:lnTo>
                      <a:pt x="39818" y="78764"/>
                    </a:lnTo>
                    <a:lnTo>
                      <a:pt x="41884" y="62979"/>
                    </a:lnTo>
                    <a:lnTo>
                      <a:pt x="41109" y="58813"/>
                    </a:lnTo>
                    <a:close/>
                  </a:path>
                  <a:path w="51435" h="154305">
                    <a:moveTo>
                      <a:pt x="42379" y="137706"/>
                    </a:moveTo>
                    <a:lnTo>
                      <a:pt x="40424" y="138442"/>
                    </a:lnTo>
                    <a:lnTo>
                      <a:pt x="37973" y="139179"/>
                    </a:lnTo>
                    <a:lnTo>
                      <a:pt x="42379" y="139179"/>
                    </a:lnTo>
                    <a:lnTo>
                      <a:pt x="42379" y="137706"/>
                    </a:lnTo>
                    <a:close/>
                  </a:path>
                  <a:path w="51435" h="154305">
                    <a:moveTo>
                      <a:pt x="21805" y="44107"/>
                    </a:moveTo>
                    <a:lnTo>
                      <a:pt x="12992" y="44107"/>
                    </a:lnTo>
                    <a:lnTo>
                      <a:pt x="5638" y="46558"/>
                    </a:lnTo>
                    <a:lnTo>
                      <a:pt x="0" y="49745"/>
                    </a:lnTo>
                    <a:lnTo>
                      <a:pt x="0" y="60274"/>
                    </a:lnTo>
                    <a:lnTo>
                      <a:pt x="4406" y="58813"/>
                    </a:lnTo>
                    <a:lnTo>
                      <a:pt x="41109" y="58813"/>
                    </a:lnTo>
                    <a:lnTo>
                      <a:pt x="40468" y="55374"/>
                    </a:lnTo>
                    <a:lnTo>
                      <a:pt x="36436" y="49404"/>
                    </a:lnTo>
                    <a:lnTo>
                      <a:pt x="30108" y="45503"/>
                    </a:lnTo>
                    <a:lnTo>
                      <a:pt x="21805" y="441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sp>
            <p:nvSpPr>
              <p:cNvPr id="87" name="object 37">
                <a:extLst>
                  <a:ext uri="{FF2B5EF4-FFF2-40B4-BE49-F238E27FC236}">
                    <a16:creationId xmlns:a16="http://schemas.microsoft.com/office/drawing/2014/main" id="{584F9273-DD46-4D85-8030-8BB11BF653B0}"/>
                  </a:ext>
                </a:extLst>
              </p:cNvPr>
              <p:cNvSpPr/>
              <p:nvPr/>
            </p:nvSpPr>
            <p:spPr>
              <a:xfrm>
                <a:off x="9427414" y="2177313"/>
                <a:ext cx="5016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50164" h="152400">
                    <a:moveTo>
                      <a:pt x="49664" y="0"/>
                    </a:moveTo>
                    <a:lnTo>
                      <a:pt x="21737" y="3428"/>
                    </a:lnTo>
                    <a:lnTo>
                      <a:pt x="185" y="126428"/>
                    </a:lnTo>
                    <a:lnTo>
                      <a:pt x="0" y="138137"/>
                    </a:lnTo>
                    <a:lnTo>
                      <a:pt x="3673" y="146215"/>
                    </a:lnTo>
                    <a:lnTo>
                      <a:pt x="10377" y="150892"/>
                    </a:lnTo>
                    <a:lnTo>
                      <a:pt x="19286" y="152399"/>
                    </a:lnTo>
                    <a:lnTo>
                      <a:pt x="28595" y="152399"/>
                    </a:lnTo>
                    <a:lnTo>
                      <a:pt x="35453" y="149948"/>
                    </a:lnTo>
                    <a:lnTo>
                      <a:pt x="41092" y="146773"/>
                    </a:lnTo>
                    <a:lnTo>
                      <a:pt x="41092" y="137706"/>
                    </a:lnTo>
                    <a:lnTo>
                      <a:pt x="28112" y="137706"/>
                    </a:lnTo>
                    <a:lnTo>
                      <a:pt x="26144" y="133781"/>
                    </a:lnTo>
                    <a:lnTo>
                      <a:pt x="49664" y="0"/>
                    </a:lnTo>
                    <a:close/>
                  </a:path>
                  <a:path w="50164" h="152400">
                    <a:moveTo>
                      <a:pt x="41092" y="136232"/>
                    </a:moveTo>
                    <a:lnTo>
                      <a:pt x="38882" y="136969"/>
                    </a:lnTo>
                    <a:lnTo>
                      <a:pt x="36431" y="137706"/>
                    </a:lnTo>
                    <a:lnTo>
                      <a:pt x="41092" y="137706"/>
                    </a:lnTo>
                    <a:lnTo>
                      <a:pt x="41092" y="1362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sp>
            <p:nvSpPr>
              <p:cNvPr id="88" name="object 38">
                <a:extLst>
                  <a:ext uri="{FF2B5EF4-FFF2-40B4-BE49-F238E27FC236}">
                    <a16:creationId xmlns:a16="http://schemas.microsoft.com/office/drawing/2014/main" id="{60232F60-CE5E-4E6E-A242-22EF9BE8A585}"/>
                  </a:ext>
                </a:extLst>
              </p:cNvPr>
              <p:cNvSpPr/>
              <p:nvPr/>
            </p:nvSpPr>
            <p:spPr>
              <a:xfrm>
                <a:off x="9485837" y="2175841"/>
                <a:ext cx="51435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154305">
                    <a:moveTo>
                      <a:pt x="45072" y="0"/>
                    </a:moveTo>
                    <a:lnTo>
                      <a:pt x="29400" y="0"/>
                    </a:lnTo>
                    <a:lnTo>
                      <a:pt x="22047" y="6375"/>
                    </a:lnTo>
                    <a:lnTo>
                      <a:pt x="21310" y="14211"/>
                    </a:lnTo>
                    <a:lnTo>
                      <a:pt x="20586" y="22301"/>
                    </a:lnTo>
                    <a:lnTo>
                      <a:pt x="26212" y="28663"/>
                    </a:lnTo>
                    <a:lnTo>
                      <a:pt x="41884" y="28663"/>
                    </a:lnTo>
                    <a:lnTo>
                      <a:pt x="48996" y="22301"/>
                    </a:lnTo>
                    <a:lnTo>
                      <a:pt x="49974" y="14211"/>
                    </a:lnTo>
                    <a:lnTo>
                      <a:pt x="50952" y="6375"/>
                    </a:lnTo>
                    <a:lnTo>
                      <a:pt x="45072" y="0"/>
                    </a:lnTo>
                    <a:close/>
                  </a:path>
                  <a:path w="51435" h="154305">
                    <a:moveTo>
                      <a:pt x="41109" y="58813"/>
                    </a:moveTo>
                    <a:lnTo>
                      <a:pt x="11518" y="58813"/>
                    </a:lnTo>
                    <a:lnTo>
                      <a:pt x="13970" y="61010"/>
                    </a:lnTo>
                    <a:lnTo>
                      <a:pt x="13970" y="66154"/>
                    </a:lnTo>
                    <a:lnTo>
                      <a:pt x="11902" y="82217"/>
                    </a:lnTo>
                    <a:lnTo>
                      <a:pt x="2804" y="119221"/>
                    </a:lnTo>
                    <a:lnTo>
                      <a:pt x="736" y="135013"/>
                    </a:lnTo>
                    <a:lnTo>
                      <a:pt x="2152" y="142611"/>
                    </a:lnTo>
                    <a:lnTo>
                      <a:pt x="6186" y="148577"/>
                    </a:lnTo>
                    <a:lnTo>
                      <a:pt x="12518" y="152476"/>
                    </a:lnTo>
                    <a:lnTo>
                      <a:pt x="20828" y="153873"/>
                    </a:lnTo>
                    <a:lnTo>
                      <a:pt x="29883" y="153873"/>
                    </a:lnTo>
                    <a:lnTo>
                      <a:pt x="36995" y="151422"/>
                    </a:lnTo>
                    <a:lnTo>
                      <a:pt x="42379" y="148234"/>
                    </a:lnTo>
                    <a:lnTo>
                      <a:pt x="42379" y="139179"/>
                    </a:lnTo>
                    <a:lnTo>
                      <a:pt x="31115" y="139179"/>
                    </a:lnTo>
                    <a:lnTo>
                      <a:pt x="28663" y="136969"/>
                    </a:lnTo>
                    <a:lnTo>
                      <a:pt x="28663" y="131826"/>
                    </a:lnTo>
                    <a:lnTo>
                      <a:pt x="30729" y="115762"/>
                    </a:lnTo>
                    <a:lnTo>
                      <a:pt x="39818" y="78764"/>
                    </a:lnTo>
                    <a:lnTo>
                      <a:pt x="41884" y="62979"/>
                    </a:lnTo>
                    <a:lnTo>
                      <a:pt x="41109" y="58813"/>
                    </a:lnTo>
                    <a:close/>
                  </a:path>
                  <a:path w="51435" h="154305">
                    <a:moveTo>
                      <a:pt x="42379" y="137706"/>
                    </a:moveTo>
                    <a:lnTo>
                      <a:pt x="40424" y="138442"/>
                    </a:lnTo>
                    <a:lnTo>
                      <a:pt x="37973" y="139179"/>
                    </a:lnTo>
                    <a:lnTo>
                      <a:pt x="42379" y="139179"/>
                    </a:lnTo>
                    <a:lnTo>
                      <a:pt x="42379" y="137706"/>
                    </a:lnTo>
                    <a:close/>
                  </a:path>
                  <a:path w="51435" h="154305">
                    <a:moveTo>
                      <a:pt x="21805" y="44107"/>
                    </a:moveTo>
                    <a:lnTo>
                      <a:pt x="12992" y="44107"/>
                    </a:lnTo>
                    <a:lnTo>
                      <a:pt x="5638" y="46558"/>
                    </a:lnTo>
                    <a:lnTo>
                      <a:pt x="0" y="49745"/>
                    </a:lnTo>
                    <a:lnTo>
                      <a:pt x="0" y="60274"/>
                    </a:lnTo>
                    <a:lnTo>
                      <a:pt x="4406" y="58813"/>
                    </a:lnTo>
                    <a:lnTo>
                      <a:pt x="41109" y="58813"/>
                    </a:lnTo>
                    <a:lnTo>
                      <a:pt x="40468" y="55374"/>
                    </a:lnTo>
                    <a:lnTo>
                      <a:pt x="36436" y="49404"/>
                    </a:lnTo>
                    <a:lnTo>
                      <a:pt x="30108" y="45503"/>
                    </a:lnTo>
                    <a:lnTo>
                      <a:pt x="21805" y="441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sp>
            <p:nvSpPr>
              <p:cNvPr id="89" name="object 39">
                <a:extLst>
                  <a:ext uri="{FF2B5EF4-FFF2-40B4-BE49-F238E27FC236}">
                    <a16:creationId xmlns:a16="http://schemas.microsoft.com/office/drawing/2014/main" id="{FF2C671A-2B1B-4C61-AAB8-070A3BED1712}"/>
                  </a:ext>
                </a:extLst>
              </p:cNvPr>
              <p:cNvSpPr/>
              <p:nvPr/>
            </p:nvSpPr>
            <p:spPr>
              <a:xfrm>
                <a:off x="9543575" y="2190048"/>
                <a:ext cx="71120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71120" h="139700">
                    <a:moveTo>
                      <a:pt x="42367" y="49009"/>
                    </a:moveTo>
                    <a:lnTo>
                      <a:pt x="15189" y="49009"/>
                    </a:lnTo>
                    <a:lnTo>
                      <a:pt x="5626" y="102666"/>
                    </a:lnTo>
                    <a:lnTo>
                      <a:pt x="5405" y="118787"/>
                    </a:lnTo>
                    <a:lnTo>
                      <a:pt x="10648" y="130355"/>
                    </a:lnTo>
                    <a:lnTo>
                      <a:pt x="20302" y="137328"/>
                    </a:lnTo>
                    <a:lnTo>
                      <a:pt x="33312" y="139661"/>
                    </a:lnTo>
                    <a:lnTo>
                      <a:pt x="41502" y="139053"/>
                    </a:lnTo>
                    <a:lnTo>
                      <a:pt x="48496" y="137366"/>
                    </a:lnTo>
                    <a:lnTo>
                      <a:pt x="54387" y="134807"/>
                    </a:lnTo>
                    <a:lnTo>
                      <a:pt x="59270" y="131584"/>
                    </a:lnTo>
                    <a:lnTo>
                      <a:pt x="57683" y="122021"/>
                    </a:lnTo>
                    <a:lnTo>
                      <a:pt x="44576" y="122021"/>
                    </a:lnTo>
                    <a:lnTo>
                      <a:pt x="38094" y="120660"/>
                    </a:lnTo>
                    <a:lnTo>
                      <a:pt x="34047" y="116635"/>
                    </a:lnTo>
                    <a:lnTo>
                      <a:pt x="32387" y="110036"/>
                    </a:lnTo>
                    <a:lnTo>
                      <a:pt x="33070" y="100952"/>
                    </a:lnTo>
                    <a:lnTo>
                      <a:pt x="42367" y="49009"/>
                    </a:lnTo>
                    <a:close/>
                  </a:path>
                  <a:path w="71120" h="139700">
                    <a:moveTo>
                      <a:pt x="57073" y="118351"/>
                    </a:moveTo>
                    <a:lnTo>
                      <a:pt x="53390" y="120802"/>
                    </a:lnTo>
                    <a:lnTo>
                      <a:pt x="49479" y="122021"/>
                    </a:lnTo>
                    <a:lnTo>
                      <a:pt x="57683" y="122021"/>
                    </a:lnTo>
                    <a:lnTo>
                      <a:pt x="57073" y="118351"/>
                    </a:lnTo>
                    <a:close/>
                  </a:path>
                  <a:path w="71120" h="139700">
                    <a:moveTo>
                      <a:pt x="70548" y="31864"/>
                    </a:moveTo>
                    <a:lnTo>
                      <a:pt x="2933" y="31864"/>
                    </a:lnTo>
                    <a:lnTo>
                      <a:pt x="0" y="49009"/>
                    </a:lnTo>
                    <a:lnTo>
                      <a:pt x="67602" y="49009"/>
                    </a:lnTo>
                    <a:lnTo>
                      <a:pt x="70548" y="31864"/>
                    </a:lnTo>
                    <a:close/>
                  </a:path>
                  <a:path w="71120" h="139700">
                    <a:moveTo>
                      <a:pt x="50952" y="0"/>
                    </a:moveTo>
                    <a:lnTo>
                      <a:pt x="23266" y="3187"/>
                    </a:lnTo>
                    <a:lnTo>
                      <a:pt x="18122" y="31864"/>
                    </a:lnTo>
                    <a:lnTo>
                      <a:pt x="45313" y="31864"/>
                    </a:lnTo>
                    <a:lnTo>
                      <a:pt x="5095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sp>
            <p:nvSpPr>
              <p:cNvPr id="90" name="object 40">
                <a:extLst>
                  <a:ext uri="{FF2B5EF4-FFF2-40B4-BE49-F238E27FC236}">
                    <a16:creationId xmlns:a16="http://schemas.microsoft.com/office/drawing/2014/main" id="{E6D90815-D54D-45A4-97AB-4A07ADE214A4}"/>
                  </a:ext>
                </a:extLst>
              </p:cNvPr>
              <p:cNvSpPr/>
              <p:nvPr/>
            </p:nvSpPr>
            <p:spPr>
              <a:xfrm>
                <a:off x="9613279" y="2218965"/>
                <a:ext cx="114935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114935" h="111760">
                    <a:moveTo>
                      <a:pt x="61921" y="0"/>
                    </a:moveTo>
                    <a:lnTo>
                      <a:pt x="21808" y="15438"/>
                    </a:lnTo>
                    <a:lnTo>
                      <a:pt x="440" y="54394"/>
                    </a:lnTo>
                    <a:lnTo>
                      <a:pt x="0" y="76169"/>
                    </a:lnTo>
                    <a:lnTo>
                      <a:pt x="6286" y="94456"/>
                    </a:lnTo>
                    <a:lnTo>
                      <a:pt x="19139" y="107047"/>
                    </a:lnTo>
                    <a:lnTo>
                      <a:pt x="38401" y="111734"/>
                    </a:lnTo>
                    <a:lnTo>
                      <a:pt x="48935" y="110581"/>
                    </a:lnTo>
                    <a:lnTo>
                      <a:pt x="58340" y="107291"/>
                    </a:lnTo>
                    <a:lnTo>
                      <a:pt x="66411" y="102117"/>
                    </a:lnTo>
                    <a:lnTo>
                      <a:pt x="72945" y="95313"/>
                    </a:lnTo>
                    <a:lnTo>
                      <a:pt x="100621" y="95313"/>
                    </a:lnTo>
                    <a:lnTo>
                      <a:pt x="98662" y="92379"/>
                    </a:lnTo>
                    <a:lnTo>
                      <a:pt x="48446" y="92379"/>
                    </a:lnTo>
                    <a:lnTo>
                      <a:pt x="37136" y="89565"/>
                    </a:lnTo>
                    <a:lnTo>
                      <a:pt x="29982" y="81813"/>
                    </a:lnTo>
                    <a:lnTo>
                      <a:pt x="26917" y="70155"/>
                    </a:lnTo>
                    <a:lnTo>
                      <a:pt x="27872" y="55625"/>
                    </a:lnTo>
                    <a:lnTo>
                      <a:pt x="32449" y="41235"/>
                    </a:lnTo>
                    <a:lnTo>
                      <a:pt x="40031" y="29649"/>
                    </a:lnTo>
                    <a:lnTo>
                      <a:pt x="50231" y="21923"/>
                    </a:lnTo>
                    <a:lnTo>
                      <a:pt x="62658" y="19113"/>
                    </a:lnTo>
                    <a:lnTo>
                      <a:pt x="111524" y="19113"/>
                    </a:lnTo>
                    <a:lnTo>
                      <a:pt x="113164" y="9804"/>
                    </a:lnTo>
                    <a:lnTo>
                      <a:pt x="89112" y="9804"/>
                    </a:lnTo>
                    <a:lnTo>
                      <a:pt x="83483" y="5582"/>
                    </a:lnTo>
                    <a:lnTo>
                      <a:pt x="76617" y="2511"/>
                    </a:lnTo>
                    <a:lnTo>
                      <a:pt x="69200" y="635"/>
                    </a:lnTo>
                    <a:lnTo>
                      <a:pt x="61921" y="0"/>
                    </a:lnTo>
                    <a:close/>
                  </a:path>
                  <a:path w="114935" h="111760">
                    <a:moveTo>
                      <a:pt x="100621" y="95313"/>
                    </a:moveTo>
                    <a:lnTo>
                      <a:pt x="72945" y="95313"/>
                    </a:lnTo>
                    <a:lnTo>
                      <a:pt x="73923" y="104876"/>
                    </a:lnTo>
                    <a:lnTo>
                      <a:pt x="81276" y="110743"/>
                    </a:lnTo>
                    <a:lnTo>
                      <a:pt x="101355" y="110743"/>
                    </a:lnTo>
                    <a:lnTo>
                      <a:pt x="108213" y="108305"/>
                    </a:lnTo>
                    <a:lnTo>
                      <a:pt x="113610" y="105117"/>
                    </a:lnTo>
                    <a:lnTo>
                      <a:pt x="113610" y="96050"/>
                    </a:lnTo>
                    <a:lnTo>
                      <a:pt x="101113" y="96050"/>
                    </a:lnTo>
                    <a:lnTo>
                      <a:pt x="100621" y="95313"/>
                    </a:lnTo>
                    <a:close/>
                  </a:path>
                  <a:path w="114935" h="111760">
                    <a:moveTo>
                      <a:pt x="113610" y="94576"/>
                    </a:moveTo>
                    <a:lnTo>
                      <a:pt x="111642" y="95313"/>
                    </a:lnTo>
                    <a:lnTo>
                      <a:pt x="109203" y="96050"/>
                    </a:lnTo>
                    <a:lnTo>
                      <a:pt x="113610" y="96050"/>
                    </a:lnTo>
                    <a:lnTo>
                      <a:pt x="113610" y="94576"/>
                    </a:lnTo>
                    <a:close/>
                  </a:path>
                  <a:path w="114935" h="111760">
                    <a:moveTo>
                      <a:pt x="111524" y="19113"/>
                    </a:moveTo>
                    <a:lnTo>
                      <a:pt x="72703" y="19113"/>
                    </a:lnTo>
                    <a:lnTo>
                      <a:pt x="78584" y="22783"/>
                    </a:lnTo>
                    <a:lnTo>
                      <a:pt x="82990" y="26708"/>
                    </a:lnTo>
                    <a:lnTo>
                      <a:pt x="72766" y="75009"/>
                    </a:lnTo>
                    <a:lnTo>
                      <a:pt x="48446" y="92379"/>
                    </a:lnTo>
                    <a:lnTo>
                      <a:pt x="98662" y="92379"/>
                    </a:lnTo>
                    <a:lnTo>
                      <a:pt x="100135" y="83794"/>
                    </a:lnTo>
                    <a:lnTo>
                      <a:pt x="111524" y="19113"/>
                    </a:lnTo>
                    <a:close/>
                  </a:path>
                  <a:path w="114935" h="111760">
                    <a:moveTo>
                      <a:pt x="114588" y="1714"/>
                    </a:moveTo>
                    <a:lnTo>
                      <a:pt x="96211" y="1714"/>
                    </a:lnTo>
                    <a:lnTo>
                      <a:pt x="89112" y="9804"/>
                    </a:lnTo>
                    <a:lnTo>
                      <a:pt x="113164" y="9804"/>
                    </a:lnTo>
                    <a:lnTo>
                      <a:pt x="114588" y="17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sp>
            <p:nvSpPr>
              <p:cNvPr id="91" name="object 41">
                <a:extLst>
                  <a:ext uri="{FF2B5EF4-FFF2-40B4-BE49-F238E27FC236}">
                    <a16:creationId xmlns:a16="http://schemas.microsoft.com/office/drawing/2014/main" id="{555CDF40-4461-4687-8455-E330D62B5F96}"/>
                  </a:ext>
                </a:extLst>
              </p:cNvPr>
              <p:cNvSpPr/>
              <p:nvPr/>
            </p:nvSpPr>
            <p:spPr>
              <a:xfrm>
                <a:off x="9744267" y="2219948"/>
                <a:ext cx="9842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98425" h="107950">
                    <a:moveTo>
                      <a:pt x="40732" y="14706"/>
                    </a:moveTo>
                    <a:lnTo>
                      <a:pt x="13474" y="14706"/>
                    </a:lnTo>
                    <a:lnTo>
                      <a:pt x="15671" y="18376"/>
                    </a:lnTo>
                    <a:lnTo>
                      <a:pt x="14211" y="26949"/>
                    </a:lnTo>
                    <a:lnTo>
                      <a:pt x="0" y="107810"/>
                    </a:lnTo>
                    <a:lnTo>
                      <a:pt x="27190" y="107810"/>
                    </a:lnTo>
                    <a:lnTo>
                      <a:pt x="35267" y="61988"/>
                    </a:lnTo>
                    <a:lnTo>
                      <a:pt x="40420" y="43205"/>
                    </a:lnTo>
                    <a:lnTo>
                      <a:pt x="47458" y="30781"/>
                    </a:lnTo>
                    <a:lnTo>
                      <a:pt x="55322" y="23916"/>
                    </a:lnTo>
                    <a:lnTo>
                      <a:pt x="60289" y="22542"/>
                    </a:lnTo>
                    <a:lnTo>
                      <a:pt x="41401" y="22542"/>
                    </a:lnTo>
                    <a:lnTo>
                      <a:pt x="40732" y="14706"/>
                    </a:lnTo>
                    <a:close/>
                  </a:path>
                  <a:path w="98425" h="107950">
                    <a:moveTo>
                      <a:pt x="97832" y="21805"/>
                    </a:moveTo>
                    <a:lnTo>
                      <a:pt x="69570" y="21805"/>
                    </a:lnTo>
                    <a:lnTo>
                      <a:pt x="73482" y="26212"/>
                    </a:lnTo>
                    <a:lnTo>
                      <a:pt x="73482" y="35775"/>
                    </a:lnTo>
                    <a:lnTo>
                      <a:pt x="71285" y="39446"/>
                    </a:lnTo>
                    <a:lnTo>
                      <a:pt x="70307" y="41402"/>
                    </a:lnTo>
                    <a:lnTo>
                      <a:pt x="71285" y="41897"/>
                    </a:lnTo>
                    <a:lnTo>
                      <a:pt x="73977" y="42633"/>
                    </a:lnTo>
                    <a:lnTo>
                      <a:pt x="76669" y="42633"/>
                    </a:lnTo>
                    <a:lnTo>
                      <a:pt x="85786" y="40469"/>
                    </a:lnTo>
                    <a:lnTo>
                      <a:pt x="92468" y="35066"/>
                    </a:lnTo>
                    <a:lnTo>
                      <a:pt x="96579" y="28055"/>
                    </a:lnTo>
                    <a:lnTo>
                      <a:pt x="97832" y="21805"/>
                    </a:lnTo>
                    <a:close/>
                  </a:path>
                  <a:path w="98425" h="107950">
                    <a:moveTo>
                      <a:pt x="73736" y="0"/>
                    </a:moveTo>
                    <a:lnTo>
                      <a:pt x="64717" y="1489"/>
                    </a:lnTo>
                    <a:lnTo>
                      <a:pt x="56002" y="5851"/>
                    </a:lnTo>
                    <a:lnTo>
                      <a:pt x="48070" y="12923"/>
                    </a:lnTo>
                    <a:lnTo>
                      <a:pt x="41401" y="22542"/>
                    </a:lnTo>
                    <a:lnTo>
                      <a:pt x="60289" y="22542"/>
                    </a:lnTo>
                    <a:lnTo>
                      <a:pt x="62953" y="21805"/>
                    </a:lnTo>
                    <a:lnTo>
                      <a:pt x="97832" y="21805"/>
                    </a:lnTo>
                    <a:lnTo>
                      <a:pt x="97980" y="21069"/>
                    </a:lnTo>
                    <a:lnTo>
                      <a:pt x="96362" y="12815"/>
                    </a:lnTo>
                    <a:lnTo>
                      <a:pt x="91644" y="6124"/>
                    </a:lnTo>
                    <a:lnTo>
                      <a:pt x="84034" y="1638"/>
                    </a:lnTo>
                    <a:lnTo>
                      <a:pt x="73736" y="0"/>
                    </a:lnTo>
                    <a:close/>
                  </a:path>
                  <a:path w="98425" h="107950">
                    <a:moveTo>
                      <a:pt x="22529" y="0"/>
                    </a:moveTo>
                    <a:lnTo>
                      <a:pt x="13220" y="0"/>
                    </a:lnTo>
                    <a:lnTo>
                      <a:pt x="6121" y="2451"/>
                    </a:lnTo>
                    <a:lnTo>
                      <a:pt x="843" y="5575"/>
                    </a:lnTo>
                    <a:lnTo>
                      <a:pt x="736" y="16167"/>
                    </a:lnTo>
                    <a:lnTo>
                      <a:pt x="2692" y="15430"/>
                    </a:lnTo>
                    <a:lnTo>
                      <a:pt x="5143" y="14706"/>
                    </a:lnTo>
                    <a:lnTo>
                      <a:pt x="40732" y="14706"/>
                    </a:lnTo>
                    <a:lnTo>
                      <a:pt x="40553" y="12612"/>
                    </a:lnTo>
                    <a:lnTo>
                      <a:pt x="36833" y="5575"/>
                    </a:lnTo>
                    <a:lnTo>
                      <a:pt x="30679" y="1386"/>
                    </a:lnTo>
                    <a:lnTo>
                      <a:pt x="225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sp>
            <p:nvSpPr>
              <p:cNvPr id="92" name="object 42">
                <a:extLst>
                  <a:ext uri="{FF2B5EF4-FFF2-40B4-BE49-F238E27FC236}">
                    <a16:creationId xmlns:a16="http://schemas.microsoft.com/office/drawing/2014/main" id="{4A85ECC9-550C-4EA0-B3C4-C2CCA09A65C8}"/>
                  </a:ext>
                </a:extLst>
              </p:cNvPr>
              <p:cNvSpPr/>
              <p:nvPr/>
            </p:nvSpPr>
            <p:spPr>
              <a:xfrm>
                <a:off x="9845171" y="2219940"/>
                <a:ext cx="116205" cy="158115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58114">
                    <a:moveTo>
                      <a:pt x="1727" y="127914"/>
                    </a:moveTo>
                    <a:lnTo>
                      <a:pt x="27842" y="156941"/>
                    </a:lnTo>
                    <a:lnTo>
                      <a:pt x="37731" y="157797"/>
                    </a:lnTo>
                    <a:lnTo>
                      <a:pt x="59362" y="154834"/>
                    </a:lnTo>
                    <a:lnTo>
                      <a:pt x="77201" y="144935"/>
                    </a:lnTo>
                    <a:lnTo>
                      <a:pt x="81791" y="138684"/>
                    </a:lnTo>
                    <a:lnTo>
                      <a:pt x="37973" y="138684"/>
                    </a:lnTo>
                    <a:lnTo>
                      <a:pt x="28278" y="138069"/>
                    </a:lnTo>
                    <a:lnTo>
                      <a:pt x="19388" y="136147"/>
                    </a:lnTo>
                    <a:lnTo>
                      <a:pt x="10728" y="132801"/>
                    </a:lnTo>
                    <a:lnTo>
                      <a:pt x="1727" y="127914"/>
                    </a:lnTo>
                    <a:close/>
                  </a:path>
                  <a:path w="116204" h="158114">
                    <a:moveTo>
                      <a:pt x="101189" y="86995"/>
                    </a:moveTo>
                    <a:lnTo>
                      <a:pt x="73977" y="86995"/>
                    </a:lnTo>
                    <a:lnTo>
                      <a:pt x="71780" y="99733"/>
                    </a:lnTo>
                    <a:lnTo>
                      <a:pt x="66737" y="117708"/>
                    </a:lnTo>
                    <a:lnTo>
                      <a:pt x="59191" y="129776"/>
                    </a:lnTo>
                    <a:lnTo>
                      <a:pt x="49488" y="136560"/>
                    </a:lnTo>
                    <a:lnTo>
                      <a:pt x="37973" y="138684"/>
                    </a:lnTo>
                    <a:lnTo>
                      <a:pt x="81791" y="138684"/>
                    </a:lnTo>
                    <a:lnTo>
                      <a:pt x="90675" y="126582"/>
                    </a:lnTo>
                    <a:lnTo>
                      <a:pt x="99212" y="98259"/>
                    </a:lnTo>
                    <a:lnTo>
                      <a:pt x="101189" y="86995"/>
                    </a:lnTo>
                    <a:close/>
                  </a:path>
                  <a:path w="116204" h="158114">
                    <a:moveTo>
                      <a:pt x="43309" y="14706"/>
                    </a:moveTo>
                    <a:lnTo>
                      <a:pt x="13728" y="14706"/>
                    </a:lnTo>
                    <a:lnTo>
                      <a:pt x="16179" y="16916"/>
                    </a:lnTo>
                    <a:lnTo>
                      <a:pt x="16179" y="22059"/>
                    </a:lnTo>
                    <a:lnTo>
                      <a:pt x="14379" y="34291"/>
                    </a:lnTo>
                    <a:lnTo>
                      <a:pt x="10420" y="48796"/>
                    </a:lnTo>
                    <a:lnTo>
                      <a:pt x="6460" y="64268"/>
                    </a:lnTo>
                    <a:lnTo>
                      <a:pt x="22229" y="107512"/>
                    </a:lnTo>
                    <a:lnTo>
                      <a:pt x="35280" y="109778"/>
                    </a:lnTo>
                    <a:lnTo>
                      <a:pt x="45907" y="108217"/>
                    </a:lnTo>
                    <a:lnTo>
                      <a:pt x="56376" y="103716"/>
                    </a:lnTo>
                    <a:lnTo>
                      <a:pt x="65971" y="96550"/>
                    </a:lnTo>
                    <a:lnTo>
                      <a:pt x="72956" y="88214"/>
                    </a:lnTo>
                    <a:lnTo>
                      <a:pt x="37236" y="88214"/>
                    </a:lnTo>
                    <a:lnTo>
                      <a:pt x="32346" y="82092"/>
                    </a:lnTo>
                    <a:lnTo>
                      <a:pt x="32346" y="72047"/>
                    </a:lnTo>
                    <a:lnTo>
                      <a:pt x="34182" y="58396"/>
                    </a:lnTo>
                    <a:lnTo>
                      <a:pt x="38220" y="44816"/>
                    </a:lnTo>
                    <a:lnTo>
                      <a:pt x="42258" y="31558"/>
                    </a:lnTo>
                    <a:lnTo>
                      <a:pt x="44094" y="18872"/>
                    </a:lnTo>
                    <a:lnTo>
                      <a:pt x="43309" y="14706"/>
                    </a:lnTo>
                    <a:close/>
                  </a:path>
                  <a:path w="116204" h="158114">
                    <a:moveTo>
                      <a:pt x="116116" y="1968"/>
                    </a:moveTo>
                    <a:lnTo>
                      <a:pt x="88684" y="1968"/>
                    </a:lnTo>
                    <a:lnTo>
                      <a:pt x="81089" y="47053"/>
                    </a:lnTo>
                    <a:lnTo>
                      <a:pt x="75388" y="65888"/>
                    </a:lnTo>
                    <a:lnTo>
                      <a:pt x="66727" y="78659"/>
                    </a:lnTo>
                    <a:lnTo>
                      <a:pt x="56734" y="85917"/>
                    </a:lnTo>
                    <a:lnTo>
                      <a:pt x="47040" y="88214"/>
                    </a:lnTo>
                    <a:lnTo>
                      <a:pt x="72956" y="88214"/>
                    </a:lnTo>
                    <a:lnTo>
                      <a:pt x="73977" y="86995"/>
                    </a:lnTo>
                    <a:lnTo>
                      <a:pt x="101189" y="86995"/>
                    </a:lnTo>
                    <a:lnTo>
                      <a:pt x="116116" y="1968"/>
                    </a:lnTo>
                    <a:close/>
                  </a:path>
                  <a:path w="116204" h="158114">
                    <a:moveTo>
                      <a:pt x="24257" y="0"/>
                    </a:moveTo>
                    <a:lnTo>
                      <a:pt x="16179" y="0"/>
                    </a:lnTo>
                    <a:lnTo>
                      <a:pt x="7848" y="2463"/>
                    </a:lnTo>
                    <a:lnTo>
                      <a:pt x="2209" y="5638"/>
                    </a:lnTo>
                    <a:lnTo>
                      <a:pt x="2209" y="16179"/>
                    </a:lnTo>
                    <a:lnTo>
                      <a:pt x="4419" y="15443"/>
                    </a:lnTo>
                    <a:lnTo>
                      <a:pt x="6870" y="14706"/>
                    </a:lnTo>
                    <a:lnTo>
                      <a:pt x="43309" y="14706"/>
                    </a:lnTo>
                    <a:lnTo>
                      <a:pt x="42545" y="10651"/>
                    </a:lnTo>
                    <a:lnTo>
                      <a:pt x="38309" y="4749"/>
                    </a:lnTo>
                    <a:lnTo>
                      <a:pt x="32007" y="1191"/>
                    </a:lnTo>
                    <a:lnTo>
                      <a:pt x="242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sp>
            <p:nvSpPr>
              <p:cNvPr id="93" name="object 43">
                <a:extLst>
                  <a:ext uri="{FF2B5EF4-FFF2-40B4-BE49-F238E27FC236}">
                    <a16:creationId xmlns:a16="http://schemas.microsoft.com/office/drawing/2014/main" id="{CCFFE0B0-A938-4A4C-8FAC-006937E2CF47}"/>
                  </a:ext>
                </a:extLst>
              </p:cNvPr>
              <p:cNvSpPr/>
              <p:nvPr/>
            </p:nvSpPr>
            <p:spPr>
              <a:xfrm>
                <a:off x="9372360" y="1693699"/>
                <a:ext cx="398780" cy="380365"/>
              </a:xfrm>
              <a:custGeom>
                <a:avLst/>
                <a:gdLst/>
                <a:ahLst/>
                <a:cxnLst/>
                <a:rect l="l" t="t" r="r" b="b"/>
                <a:pathLst>
                  <a:path w="398779" h="380364">
                    <a:moveTo>
                      <a:pt x="200177" y="0"/>
                    </a:moveTo>
                    <a:lnTo>
                      <a:pt x="0" y="143459"/>
                    </a:lnTo>
                    <a:lnTo>
                      <a:pt x="74523" y="378231"/>
                    </a:lnTo>
                    <a:lnTo>
                      <a:pt x="320776" y="379869"/>
                    </a:lnTo>
                    <a:lnTo>
                      <a:pt x="398437" y="146113"/>
                    </a:lnTo>
                    <a:lnTo>
                      <a:pt x="20017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  <p:sp>
            <p:nvSpPr>
              <p:cNvPr id="94" name="object 44">
                <a:extLst>
                  <a:ext uri="{FF2B5EF4-FFF2-40B4-BE49-F238E27FC236}">
                    <a16:creationId xmlns:a16="http://schemas.microsoft.com/office/drawing/2014/main" id="{403F7748-A70B-4A87-BBDF-1129B3317CB3}"/>
                  </a:ext>
                </a:extLst>
              </p:cNvPr>
              <p:cNvSpPr/>
              <p:nvPr/>
            </p:nvSpPr>
            <p:spPr>
              <a:xfrm>
                <a:off x="9463077" y="1791337"/>
                <a:ext cx="216128" cy="206044"/>
              </a:xfrm>
              <a:prstGeom prst="rect">
                <a:avLst/>
              </a:prstGeom>
              <a:blipFill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b="1" dirty="0">
                  <a:solidFill>
                    <a:srgbClr val="333F50"/>
                  </a:solidFill>
                  <a:latin typeface="Montserrat"/>
                </a:endParaRPr>
              </a:p>
            </p:txBody>
          </p:sp>
        </p:grpSp>
        <p:sp>
          <p:nvSpPr>
            <p:cNvPr id="80" name="object 45">
              <a:extLst>
                <a:ext uri="{FF2B5EF4-FFF2-40B4-BE49-F238E27FC236}">
                  <a16:creationId xmlns:a16="http://schemas.microsoft.com/office/drawing/2014/main" id="{B1C64B5C-F60D-4213-A542-5C6AD98F1353}"/>
                </a:ext>
              </a:extLst>
            </p:cNvPr>
            <p:cNvSpPr>
              <a:spLocks/>
            </p:cNvSpPr>
            <p:nvPr/>
          </p:nvSpPr>
          <p:spPr>
            <a:xfrm>
              <a:off x="8715855" y="3040673"/>
              <a:ext cx="1682572" cy="1679663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b="1" dirty="0">
                <a:solidFill>
                  <a:srgbClr val="333F50"/>
                </a:solidFill>
                <a:latin typeface="Montserrat"/>
              </a:endParaRPr>
            </a:p>
          </p:txBody>
        </p:sp>
        <p:sp>
          <p:nvSpPr>
            <p:cNvPr id="81" name="object 46">
              <a:extLst>
                <a:ext uri="{FF2B5EF4-FFF2-40B4-BE49-F238E27FC236}">
                  <a16:creationId xmlns:a16="http://schemas.microsoft.com/office/drawing/2014/main" id="{9C5906E1-1A47-4FA5-8725-2831B0882B85}"/>
                </a:ext>
              </a:extLst>
            </p:cNvPr>
            <p:cNvSpPr>
              <a:spLocks/>
            </p:cNvSpPr>
            <p:nvPr/>
          </p:nvSpPr>
          <p:spPr>
            <a:xfrm>
              <a:off x="5069928" y="3040673"/>
              <a:ext cx="1682572" cy="1679663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b="1" dirty="0">
                <a:solidFill>
                  <a:srgbClr val="333F50"/>
                </a:solidFill>
                <a:latin typeface="Montserrat"/>
              </a:endParaRPr>
            </a:p>
          </p:txBody>
        </p:sp>
        <p:sp>
          <p:nvSpPr>
            <p:cNvPr id="82" name="object 48">
              <a:extLst>
                <a:ext uri="{FF2B5EF4-FFF2-40B4-BE49-F238E27FC236}">
                  <a16:creationId xmlns:a16="http://schemas.microsoft.com/office/drawing/2014/main" id="{4550D159-2644-4B29-A9E2-1781B2E8BC35}"/>
                </a:ext>
              </a:extLst>
            </p:cNvPr>
            <p:cNvSpPr>
              <a:spLocks/>
            </p:cNvSpPr>
            <p:nvPr/>
          </p:nvSpPr>
          <p:spPr>
            <a:xfrm>
              <a:off x="3246965" y="3040673"/>
              <a:ext cx="1682572" cy="1679663"/>
            </a:xfrm>
            <a:prstGeom prst="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b="1" dirty="0">
                <a:solidFill>
                  <a:srgbClr val="333F50"/>
                </a:solidFill>
                <a:latin typeface="Montserrat"/>
              </a:endParaRPr>
            </a:p>
          </p:txBody>
        </p:sp>
        <p:sp>
          <p:nvSpPr>
            <p:cNvPr id="83" name="object 49">
              <a:extLst>
                <a:ext uri="{FF2B5EF4-FFF2-40B4-BE49-F238E27FC236}">
                  <a16:creationId xmlns:a16="http://schemas.microsoft.com/office/drawing/2014/main" id="{76761960-9510-4893-AA66-CA7630A275DD}"/>
                </a:ext>
              </a:extLst>
            </p:cNvPr>
            <p:cNvSpPr>
              <a:spLocks/>
            </p:cNvSpPr>
            <p:nvPr/>
          </p:nvSpPr>
          <p:spPr>
            <a:xfrm>
              <a:off x="6892891" y="3040673"/>
              <a:ext cx="1682572" cy="1679663"/>
            </a:xfrm>
            <a:prstGeom prst="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b="1" dirty="0">
                <a:solidFill>
                  <a:srgbClr val="333F50"/>
                </a:solidFill>
                <a:latin typeface="Montserrat"/>
              </a:endParaRPr>
            </a:p>
          </p:txBody>
        </p:sp>
        <p:sp>
          <p:nvSpPr>
            <p:cNvPr id="84" name="object 50">
              <a:extLst>
                <a:ext uri="{FF2B5EF4-FFF2-40B4-BE49-F238E27FC236}">
                  <a16:creationId xmlns:a16="http://schemas.microsoft.com/office/drawing/2014/main" id="{6FD52198-E5D6-4F3D-B859-F9B8AAFAF542}"/>
                </a:ext>
              </a:extLst>
            </p:cNvPr>
            <p:cNvSpPr>
              <a:spLocks/>
            </p:cNvSpPr>
            <p:nvPr/>
          </p:nvSpPr>
          <p:spPr>
            <a:xfrm>
              <a:off x="1424002" y="3040673"/>
              <a:ext cx="1682572" cy="1679663"/>
            </a:xfrm>
            <a:prstGeom prst="rect">
              <a:avLst/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b="1" dirty="0">
                <a:solidFill>
                  <a:srgbClr val="333F50"/>
                </a:solidFill>
                <a:latin typeface="Montserrat"/>
              </a:endParaRPr>
            </a:p>
          </p:txBody>
        </p:sp>
      </p:grpSp>
      <p:sp>
        <p:nvSpPr>
          <p:cNvPr id="125" name="Title 124">
            <a:extLst>
              <a:ext uri="{FF2B5EF4-FFF2-40B4-BE49-F238E27FC236}">
                <a16:creationId xmlns:a16="http://schemas.microsoft.com/office/drawing/2014/main" id="{C78FE4D1-3387-42EF-A4E4-FDA06B60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56" y="440856"/>
            <a:ext cx="2808529" cy="892175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D8B94"/>
                </a:solidFill>
              </a:rPr>
              <a:t>Our mission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5"/>
    </mc:Choice>
    <mc:Fallback xmlns="">
      <p:transition spd="slow" advTm="4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33D63D2-3601-47C2-A60A-6615FD83D818}"/>
              </a:ext>
            </a:extLst>
          </p:cNvPr>
          <p:cNvSpPr>
            <a:spLocks noChangeAspect="1"/>
          </p:cNvSpPr>
          <p:nvPr/>
        </p:nvSpPr>
        <p:spPr>
          <a:xfrm>
            <a:off x="8321406" y="1156865"/>
            <a:ext cx="2803100" cy="281332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B04BEF7-A69E-4187-8531-A31987DB545D}"/>
              </a:ext>
            </a:extLst>
          </p:cNvPr>
          <p:cNvSpPr txBox="1">
            <a:spLocks/>
          </p:cNvSpPr>
          <p:nvPr/>
        </p:nvSpPr>
        <p:spPr>
          <a:xfrm>
            <a:off x="939293" y="228788"/>
            <a:ext cx="1078280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all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charset="0"/>
                <a:ea typeface="Gadugi" panose="020B0502040204020203" pitchFamily="34" charset="0"/>
              </a:rPr>
              <a:t>WE FEED DREAMS + BUILD FUTURES</a:t>
            </a:r>
            <a:endParaRPr kumimoji="0" lang="en-US" sz="42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  <a:ea typeface="Gadugi" panose="020B0502040204020203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0EAB02F-3D41-4CB5-8A97-09E91B95C224}"/>
              </a:ext>
            </a:extLst>
          </p:cNvPr>
          <p:cNvSpPr/>
          <p:nvPr/>
        </p:nvSpPr>
        <p:spPr>
          <a:xfrm>
            <a:off x="604434" y="0"/>
            <a:ext cx="0" cy="68580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0"/>
                </a:moveTo>
                <a:lnTo>
                  <a:pt x="0" y="6857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23D53F7-8CF6-4B8A-BC7B-27D2A2270FD1}"/>
              </a:ext>
            </a:extLst>
          </p:cNvPr>
          <p:cNvSpPr/>
          <p:nvPr/>
        </p:nvSpPr>
        <p:spPr>
          <a:xfrm>
            <a:off x="565852" y="489252"/>
            <a:ext cx="70396" cy="8109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ECC5829-9529-443E-9A18-4146C8FDCA7F}"/>
              </a:ext>
            </a:extLst>
          </p:cNvPr>
          <p:cNvSpPr>
            <a:spLocks noChangeAspect="1"/>
          </p:cNvSpPr>
          <p:nvPr/>
        </p:nvSpPr>
        <p:spPr>
          <a:xfrm>
            <a:off x="4715064" y="1151930"/>
            <a:ext cx="2803097" cy="28121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DDBF0A5-1420-45CA-83B4-A3468929B4E6}"/>
              </a:ext>
            </a:extLst>
          </p:cNvPr>
          <p:cNvSpPr txBox="1"/>
          <p:nvPr/>
        </p:nvSpPr>
        <p:spPr>
          <a:xfrm>
            <a:off x="4649030" y="4265243"/>
            <a:ext cx="291434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88E2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E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C88E2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MPOWER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people to explore and chart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their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own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path to success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D9F5616-B1CA-4D33-8A77-70FFE1FF59C4}"/>
              </a:ext>
            </a:extLst>
          </p:cNvPr>
          <p:cNvSpPr txBox="1"/>
          <p:nvPr/>
        </p:nvSpPr>
        <p:spPr>
          <a:xfrm>
            <a:off x="8338353" y="4265243"/>
            <a:ext cx="2773762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ADVANCE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6397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  <a:p>
            <a:pPr marL="641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people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across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our industry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  <a:p>
            <a:pPr marL="64135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and change lives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3B3FEE5-31A0-49E1-817A-3CC5ED3E3A39}"/>
              </a:ext>
            </a:extLst>
          </p:cNvPr>
          <p:cNvSpPr>
            <a:spLocks noChangeAspect="1"/>
          </p:cNvSpPr>
          <p:nvPr/>
        </p:nvSpPr>
        <p:spPr>
          <a:xfrm>
            <a:off x="1055456" y="1151930"/>
            <a:ext cx="2818451" cy="281747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9E2E6CD-C26F-44A9-838E-57FF7C80E187}"/>
              </a:ext>
            </a:extLst>
          </p:cNvPr>
          <p:cNvSpPr txBox="1"/>
          <p:nvPr/>
        </p:nvSpPr>
        <p:spPr>
          <a:xfrm>
            <a:off x="1038175" y="4265243"/>
            <a:ext cx="2835732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D65854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ATTRACT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3683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people from all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backgrounds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  <a:p>
            <a:pPr marL="3619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jobs and careers in restaurants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3"/>
    </mc:Choice>
    <mc:Fallback xmlns="">
      <p:transition spd="slow" advTm="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8957" y="1521573"/>
            <a:ext cx="10141845" cy="401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Sector Strategies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are partnerships between employers, government, education, training, economic development, labor and community organizations to focus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workforce needs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of an industry within a regional labor market.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Char char="&gt;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They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industry-driven approaches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that shrink the gap between the demand for and supply of labor.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Char char="&gt;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Char char="&gt;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They align education, training, and related services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with the skills and competencies required by employers.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Char char="&gt;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Char char="&gt;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They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policies and investments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 that support the development of local sector partnerships.</a:t>
            </a:r>
          </a:p>
        </p:txBody>
      </p:sp>
      <p:sp>
        <p:nvSpPr>
          <p:cNvPr id="75" name="object 3">
            <a:extLst>
              <a:ext uri="{FF2B5EF4-FFF2-40B4-BE49-F238E27FC236}">
                <a16:creationId xmlns:a16="http://schemas.microsoft.com/office/drawing/2014/main" id="{8018E8CC-3F39-430E-B2D4-58EA2CC2A527}"/>
              </a:ext>
            </a:extLst>
          </p:cNvPr>
          <p:cNvSpPr txBox="1">
            <a:spLocks/>
          </p:cNvSpPr>
          <p:nvPr/>
        </p:nvSpPr>
        <p:spPr>
          <a:xfrm>
            <a:off x="858957" y="501060"/>
            <a:ext cx="10265372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1" i="0">
                <a:solidFill>
                  <a:srgbClr val="D65854"/>
                </a:solidFill>
                <a:latin typeface="Montserrat" panose="020B0604020202020204" charset="0"/>
                <a:ea typeface="+mj-ea"/>
                <a:cs typeface="Montserrat" panose="020B0604020202020204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ts val="492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30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</a:rPr>
              <a:t>SECTOR STRATEGIES</a:t>
            </a:r>
            <a:endParaRPr kumimoji="0" lang="en-US" sz="3600" b="1" i="0" u="none" strike="noStrike" kern="0" cap="none" spc="300" normalizeH="0" baseline="0" noProof="0" dirty="0">
              <a:ln>
                <a:noFill/>
              </a:ln>
              <a:solidFill>
                <a:srgbClr val="D65854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73"/>
    </mc:Choice>
    <mc:Fallback xmlns="">
      <p:transition spd="slow" advTm="5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val 77">
            <a:extLst>
              <a:ext uri="{FF2B5EF4-FFF2-40B4-BE49-F238E27FC236}">
                <a16:creationId xmlns:a16="http://schemas.microsoft.com/office/drawing/2014/main" id="{2B1C13C4-4379-4524-A4D3-3FA4CD27DC24}"/>
              </a:ext>
            </a:extLst>
          </p:cNvPr>
          <p:cNvSpPr/>
          <p:nvPr/>
        </p:nvSpPr>
        <p:spPr>
          <a:xfrm>
            <a:off x="5742950" y="1819414"/>
            <a:ext cx="3657600" cy="3657600"/>
          </a:xfrm>
          <a:prstGeom prst="ellipse">
            <a:avLst/>
          </a:prstGeom>
          <a:noFill/>
          <a:ln>
            <a:solidFill>
              <a:srgbClr val="E15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9F17CF4-E50B-4141-8FD8-8F9795485BEA}"/>
              </a:ext>
            </a:extLst>
          </p:cNvPr>
          <p:cNvSpPr txBox="1"/>
          <p:nvPr/>
        </p:nvSpPr>
        <p:spPr>
          <a:xfrm>
            <a:off x="6083221" y="2917408"/>
            <a:ext cx="3093347" cy="14616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20B0604020202020204" charset="0"/>
                <a:ea typeface="Montserrat Medium" charset="0"/>
                <a:cs typeface="Montserrat Medium" charset="0"/>
              </a:rPr>
              <a:t>Business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Montserrat" panose="020B0604020202020204" charset="0"/>
                <a:ea typeface="Montserrat Medium" charset="0"/>
                <a:cs typeface="Montserrat Medium" charset="0"/>
              </a:rPr>
              <a:t>&amp;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20B0604020202020204" charset="0"/>
                <a:ea typeface="Montserrat Medium" charset="0"/>
                <a:cs typeface="Montserrat Medium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20B0604020202020204" charset="0"/>
                <a:ea typeface="Montserrat Medium" charset="0"/>
                <a:cs typeface="Montserrat Medium" charset="0"/>
              </a:rPr>
              <a:t>Industry</a:t>
            </a:r>
          </a:p>
        </p:txBody>
      </p:sp>
      <p:graphicFrame>
        <p:nvGraphicFramePr>
          <p:cNvPr id="81" name="Content Placeholder 4">
            <a:extLst>
              <a:ext uri="{FF2B5EF4-FFF2-40B4-BE49-F238E27FC236}">
                <a16:creationId xmlns:a16="http://schemas.microsoft.com/office/drawing/2014/main" id="{DE04B8BF-A891-4CDC-BD34-038079AE40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692676"/>
              </p:ext>
            </p:extLst>
          </p:nvPr>
        </p:nvGraphicFramePr>
        <p:xfrm>
          <a:off x="1920296" y="645330"/>
          <a:ext cx="11302907" cy="556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2" name="object 2"/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</a:endParaRPr>
          </a:p>
        </p:txBody>
      </p:sp>
      <p:sp>
        <p:nvSpPr>
          <p:cNvPr id="83" name="object 3"/>
          <p:cNvSpPr txBox="1">
            <a:spLocks noGrp="1"/>
          </p:cNvSpPr>
          <p:nvPr>
            <p:ph type="title"/>
          </p:nvPr>
        </p:nvSpPr>
        <p:spPr>
          <a:xfrm>
            <a:off x="787438" y="147958"/>
            <a:ext cx="5192892" cy="1226554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4920"/>
              </a:lnSpc>
              <a:spcBef>
                <a:spcPts val="100"/>
              </a:spcBef>
            </a:pPr>
            <a:r>
              <a:rPr lang="en-US" sz="3200" b="1" dirty="0">
                <a:solidFill>
                  <a:srgbClr val="E15C59"/>
                </a:solidFill>
                <a:ea typeface="Gadugi" panose="020B0502040204020203" pitchFamily="34" charset="0"/>
              </a:rPr>
              <a:t>INDUSTRY SECTOR PARTNERSHIPS</a:t>
            </a:r>
            <a:endParaRPr lang="en-US" sz="2400" b="1" dirty="0">
              <a:solidFill>
                <a:srgbClr val="E15C59"/>
              </a:solidFill>
              <a:ea typeface="Gadugi" panose="020B0502040204020203" pitchFamily="34" charset="0"/>
            </a:endParaRPr>
          </a:p>
        </p:txBody>
      </p:sp>
      <p:sp>
        <p:nvSpPr>
          <p:cNvPr id="84" name="object 4"/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3B3A0-27DB-4C78-BD0C-250CDA1304DD}"/>
              </a:ext>
            </a:extLst>
          </p:cNvPr>
          <p:cNvSpPr txBox="1"/>
          <p:nvPr/>
        </p:nvSpPr>
        <p:spPr>
          <a:xfrm>
            <a:off x="7009523" y="4733196"/>
            <a:ext cx="1188720" cy="1188720"/>
          </a:xfrm>
          <a:prstGeom prst="ellipse">
            <a:avLst/>
          </a:prstGeom>
          <a:solidFill>
            <a:srgbClr val="E15C59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 Medium" charset="0"/>
                <a:cs typeface="Montserrat Medium" charset="0"/>
              </a:rPr>
              <a:t>NRAEF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 Medium" charset="0"/>
                <a:cs typeface="Montserrat Medium" charset="0"/>
              </a:rPr>
              <a:t>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 Medium" charset="0"/>
                <a:cs typeface="Montserrat Medium" charset="0"/>
              </a:rPr>
              <a:t>Convener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86"/>
    </mc:Choice>
    <mc:Fallback xmlns="">
      <p:transition spd="slow" advTm="57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4434" y="0"/>
            <a:ext cx="0" cy="68580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0"/>
                </a:moveTo>
                <a:lnTo>
                  <a:pt x="0" y="6857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0853" y="474699"/>
            <a:ext cx="77491" cy="774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36" name="object 5">
            <a:extLst>
              <a:ext uri="{FF2B5EF4-FFF2-40B4-BE49-F238E27FC236}">
                <a16:creationId xmlns:a16="http://schemas.microsoft.com/office/drawing/2014/main" id="{CAF4B687-8164-4DAF-9C85-603933E81E34}"/>
              </a:ext>
            </a:extLst>
          </p:cNvPr>
          <p:cNvSpPr/>
          <p:nvPr/>
        </p:nvSpPr>
        <p:spPr>
          <a:xfrm>
            <a:off x="3178955" y="1086822"/>
            <a:ext cx="1656080" cy="1656080"/>
          </a:xfrm>
          <a:custGeom>
            <a:avLst/>
            <a:gdLst/>
            <a:ahLst/>
            <a:cxnLst/>
            <a:rect l="l" t="t" r="r" b="b"/>
            <a:pathLst>
              <a:path w="1656079" h="1656080">
                <a:moveTo>
                  <a:pt x="0" y="1655800"/>
                </a:moveTo>
                <a:lnTo>
                  <a:pt x="1655800" y="1655800"/>
                </a:lnTo>
                <a:lnTo>
                  <a:pt x="1655800" y="0"/>
                </a:lnTo>
                <a:lnTo>
                  <a:pt x="0" y="0"/>
                </a:lnTo>
                <a:lnTo>
                  <a:pt x="0" y="1655800"/>
                </a:lnTo>
                <a:close/>
              </a:path>
            </a:pathLst>
          </a:custGeom>
          <a:solidFill>
            <a:srgbClr val="76BC4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object 6">
            <a:extLst>
              <a:ext uri="{FF2B5EF4-FFF2-40B4-BE49-F238E27FC236}">
                <a16:creationId xmlns:a16="http://schemas.microsoft.com/office/drawing/2014/main" id="{3BDC89A4-0AB0-401F-8C3C-1DFD00079CC9}"/>
              </a:ext>
            </a:extLst>
          </p:cNvPr>
          <p:cNvSpPr/>
          <p:nvPr/>
        </p:nvSpPr>
        <p:spPr>
          <a:xfrm>
            <a:off x="3850553" y="1479867"/>
            <a:ext cx="313055" cy="493395"/>
          </a:xfrm>
          <a:custGeom>
            <a:avLst/>
            <a:gdLst/>
            <a:ahLst/>
            <a:cxnLst/>
            <a:rect l="l" t="t" r="r" b="b"/>
            <a:pathLst>
              <a:path w="313054" h="493394">
                <a:moveTo>
                  <a:pt x="107607" y="0"/>
                </a:moveTo>
                <a:lnTo>
                  <a:pt x="111681" y="12055"/>
                </a:lnTo>
                <a:lnTo>
                  <a:pt x="114677" y="24752"/>
                </a:lnTo>
                <a:lnTo>
                  <a:pt x="116526" y="38001"/>
                </a:lnTo>
                <a:lnTo>
                  <a:pt x="117149" y="51785"/>
                </a:lnTo>
                <a:lnTo>
                  <a:pt x="112123" y="94643"/>
                </a:lnTo>
                <a:lnTo>
                  <a:pt x="98851" y="129727"/>
                </a:lnTo>
                <a:lnTo>
                  <a:pt x="80088" y="159762"/>
                </a:lnTo>
                <a:lnTo>
                  <a:pt x="58578" y="187540"/>
                </a:lnTo>
                <a:lnTo>
                  <a:pt x="37066" y="215861"/>
                </a:lnTo>
                <a:lnTo>
                  <a:pt x="18305" y="247506"/>
                </a:lnTo>
                <a:lnTo>
                  <a:pt x="5034" y="285282"/>
                </a:lnTo>
                <a:lnTo>
                  <a:pt x="0" y="331977"/>
                </a:lnTo>
                <a:lnTo>
                  <a:pt x="3023" y="363497"/>
                </a:lnTo>
                <a:lnTo>
                  <a:pt x="26339" y="418624"/>
                </a:lnTo>
                <a:lnTo>
                  <a:pt x="68746" y="462430"/>
                </a:lnTo>
                <a:lnTo>
                  <a:pt x="125008" y="489155"/>
                </a:lnTo>
                <a:lnTo>
                  <a:pt x="156527" y="492798"/>
                </a:lnTo>
                <a:lnTo>
                  <a:pt x="188046" y="489155"/>
                </a:lnTo>
                <a:lnTo>
                  <a:pt x="244313" y="462430"/>
                </a:lnTo>
                <a:lnTo>
                  <a:pt x="286728" y="418624"/>
                </a:lnTo>
                <a:lnTo>
                  <a:pt x="310038" y="363497"/>
                </a:lnTo>
                <a:lnTo>
                  <a:pt x="313055" y="331977"/>
                </a:lnTo>
                <a:lnTo>
                  <a:pt x="309969" y="298598"/>
                </a:lnTo>
                <a:lnTo>
                  <a:pt x="309436" y="296443"/>
                </a:lnTo>
                <a:lnTo>
                  <a:pt x="192519" y="296443"/>
                </a:lnTo>
                <a:lnTo>
                  <a:pt x="178030" y="290942"/>
                </a:lnTo>
                <a:lnTo>
                  <a:pt x="165855" y="278252"/>
                </a:lnTo>
                <a:lnTo>
                  <a:pt x="158014" y="260772"/>
                </a:lnTo>
                <a:lnTo>
                  <a:pt x="156527" y="240906"/>
                </a:lnTo>
                <a:lnTo>
                  <a:pt x="163385" y="218992"/>
                </a:lnTo>
                <a:lnTo>
                  <a:pt x="175042" y="196080"/>
                </a:lnTo>
                <a:lnTo>
                  <a:pt x="186040" y="168345"/>
                </a:lnTo>
                <a:lnTo>
                  <a:pt x="190919" y="131965"/>
                </a:lnTo>
                <a:lnTo>
                  <a:pt x="184320" y="88319"/>
                </a:lnTo>
                <a:lnTo>
                  <a:pt x="166379" y="51785"/>
                </a:lnTo>
                <a:lnTo>
                  <a:pt x="139880" y="22350"/>
                </a:lnTo>
                <a:lnTo>
                  <a:pt x="107607" y="0"/>
                </a:lnTo>
                <a:close/>
              </a:path>
              <a:path w="313054" h="493394">
                <a:moveTo>
                  <a:pt x="226275" y="149377"/>
                </a:moveTo>
                <a:lnTo>
                  <a:pt x="242834" y="215861"/>
                </a:lnTo>
                <a:lnTo>
                  <a:pt x="236710" y="262162"/>
                </a:lnTo>
                <a:lnTo>
                  <a:pt x="216930" y="288837"/>
                </a:lnTo>
                <a:lnTo>
                  <a:pt x="192519" y="296443"/>
                </a:lnTo>
                <a:lnTo>
                  <a:pt x="309436" y="296443"/>
                </a:lnTo>
                <a:lnTo>
                  <a:pt x="287867" y="230224"/>
                </a:lnTo>
                <a:lnTo>
                  <a:pt x="259856" y="184221"/>
                </a:lnTo>
                <a:lnTo>
                  <a:pt x="238228" y="159864"/>
                </a:lnTo>
                <a:lnTo>
                  <a:pt x="226275" y="1493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object 7">
            <a:extLst>
              <a:ext uri="{FF2B5EF4-FFF2-40B4-BE49-F238E27FC236}">
                <a16:creationId xmlns:a16="http://schemas.microsoft.com/office/drawing/2014/main" id="{3BE3125A-C23C-45D5-85EA-AE8CD100FC72}"/>
              </a:ext>
            </a:extLst>
          </p:cNvPr>
          <p:cNvSpPr/>
          <p:nvPr/>
        </p:nvSpPr>
        <p:spPr>
          <a:xfrm>
            <a:off x="3921475" y="1818095"/>
            <a:ext cx="171208" cy="15756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bject 8">
            <a:extLst>
              <a:ext uri="{FF2B5EF4-FFF2-40B4-BE49-F238E27FC236}">
                <a16:creationId xmlns:a16="http://schemas.microsoft.com/office/drawing/2014/main" id="{9CBF84A7-1499-47E8-A663-F9697CA513A2}"/>
              </a:ext>
            </a:extLst>
          </p:cNvPr>
          <p:cNvSpPr/>
          <p:nvPr/>
        </p:nvSpPr>
        <p:spPr>
          <a:xfrm>
            <a:off x="3544273" y="2037626"/>
            <a:ext cx="120650" cy="148590"/>
          </a:xfrm>
          <a:custGeom>
            <a:avLst/>
            <a:gdLst/>
            <a:ahLst/>
            <a:cxnLst/>
            <a:rect l="l" t="t" r="r" b="b"/>
            <a:pathLst>
              <a:path w="120650" h="148589">
                <a:moveTo>
                  <a:pt x="79628" y="0"/>
                </a:moveTo>
                <a:lnTo>
                  <a:pt x="26212" y="0"/>
                </a:lnTo>
                <a:lnTo>
                  <a:pt x="0" y="148589"/>
                </a:lnTo>
                <a:lnTo>
                  <a:pt x="29184" y="148589"/>
                </a:lnTo>
                <a:lnTo>
                  <a:pt x="39077" y="92125"/>
                </a:lnTo>
                <a:lnTo>
                  <a:pt x="67513" y="92125"/>
                </a:lnTo>
                <a:lnTo>
                  <a:pt x="88677" y="88839"/>
                </a:lnTo>
                <a:lnTo>
                  <a:pt x="104233" y="79771"/>
                </a:lnTo>
                <a:lnTo>
                  <a:pt x="110640" y="71323"/>
                </a:lnTo>
                <a:lnTo>
                  <a:pt x="42786" y="71323"/>
                </a:lnTo>
                <a:lnTo>
                  <a:pt x="51930" y="20802"/>
                </a:lnTo>
                <a:lnTo>
                  <a:pt x="116126" y="20802"/>
                </a:lnTo>
                <a:lnTo>
                  <a:pt x="113820" y="15230"/>
                </a:lnTo>
                <a:lnTo>
                  <a:pt x="100366" y="4179"/>
                </a:lnTo>
                <a:lnTo>
                  <a:pt x="79628" y="0"/>
                </a:lnTo>
                <a:close/>
              </a:path>
              <a:path w="120650" h="148589">
                <a:moveTo>
                  <a:pt x="116126" y="20802"/>
                </a:moveTo>
                <a:lnTo>
                  <a:pt x="71716" y="20802"/>
                </a:lnTo>
                <a:lnTo>
                  <a:pt x="82536" y="22950"/>
                </a:lnTo>
                <a:lnTo>
                  <a:pt x="89277" y="28695"/>
                </a:lnTo>
                <a:lnTo>
                  <a:pt x="92308" y="36993"/>
                </a:lnTo>
                <a:lnTo>
                  <a:pt x="91998" y="46799"/>
                </a:lnTo>
                <a:lnTo>
                  <a:pt x="88931" y="56380"/>
                </a:lnTo>
                <a:lnTo>
                  <a:pt x="83245" y="64171"/>
                </a:lnTo>
                <a:lnTo>
                  <a:pt x="74639" y="69407"/>
                </a:lnTo>
                <a:lnTo>
                  <a:pt x="62814" y="71323"/>
                </a:lnTo>
                <a:lnTo>
                  <a:pt x="110640" y="71323"/>
                </a:lnTo>
                <a:lnTo>
                  <a:pt x="114595" y="66108"/>
                </a:lnTo>
                <a:lnTo>
                  <a:pt x="120180" y="49034"/>
                </a:lnTo>
                <a:lnTo>
                  <a:pt x="120316" y="30925"/>
                </a:lnTo>
                <a:lnTo>
                  <a:pt x="116126" y="20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object 9">
            <a:extLst>
              <a:ext uri="{FF2B5EF4-FFF2-40B4-BE49-F238E27FC236}">
                <a16:creationId xmlns:a16="http://schemas.microsoft.com/office/drawing/2014/main" id="{2E17867E-9925-43EC-8143-6F9333726589}"/>
              </a:ext>
            </a:extLst>
          </p:cNvPr>
          <p:cNvSpPr/>
          <p:nvPr/>
        </p:nvSpPr>
        <p:spPr>
          <a:xfrm>
            <a:off x="3666955" y="2077247"/>
            <a:ext cx="99060" cy="109220"/>
          </a:xfrm>
          <a:custGeom>
            <a:avLst/>
            <a:gdLst/>
            <a:ahLst/>
            <a:cxnLst/>
            <a:rect l="l" t="t" r="r" b="b"/>
            <a:pathLst>
              <a:path w="99060" h="109219">
                <a:moveTo>
                  <a:pt x="41122" y="14858"/>
                </a:moveTo>
                <a:lnTo>
                  <a:pt x="13601" y="14858"/>
                </a:lnTo>
                <a:lnTo>
                  <a:pt x="15824" y="18567"/>
                </a:lnTo>
                <a:lnTo>
                  <a:pt x="14338" y="27241"/>
                </a:lnTo>
                <a:lnTo>
                  <a:pt x="0" y="108965"/>
                </a:lnTo>
                <a:lnTo>
                  <a:pt x="27457" y="108965"/>
                </a:lnTo>
                <a:lnTo>
                  <a:pt x="35610" y="62649"/>
                </a:lnTo>
                <a:lnTo>
                  <a:pt x="40812" y="43663"/>
                </a:lnTo>
                <a:lnTo>
                  <a:pt x="47915" y="31107"/>
                </a:lnTo>
                <a:lnTo>
                  <a:pt x="55854" y="24167"/>
                </a:lnTo>
                <a:lnTo>
                  <a:pt x="60855" y="22783"/>
                </a:lnTo>
                <a:lnTo>
                  <a:pt x="41795" y="22783"/>
                </a:lnTo>
                <a:lnTo>
                  <a:pt x="41122" y="14858"/>
                </a:lnTo>
                <a:close/>
              </a:path>
              <a:path w="99060" h="109219">
                <a:moveTo>
                  <a:pt x="98772" y="22034"/>
                </a:moveTo>
                <a:lnTo>
                  <a:pt x="70231" y="22034"/>
                </a:lnTo>
                <a:lnTo>
                  <a:pt x="74193" y="26504"/>
                </a:lnTo>
                <a:lnTo>
                  <a:pt x="74193" y="36156"/>
                </a:lnTo>
                <a:lnTo>
                  <a:pt x="71970" y="39877"/>
                </a:lnTo>
                <a:lnTo>
                  <a:pt x="70980" y="41846"/>
                </a:lnTo>
                <a:lnTo>
                  <a:pt x="71970" y="42341"/>
                </a:lnTo>
                <a:lnTo>
                  <a:pt x="74688" y="43091"/>
                </a:lnTo>
                <a:lnTo>
                  <a:pt x="77406" y="43091"/>
                </a:lnTo>
                <a:lnTo>
                  <a:pt x="86608" y="40903"/>
                </a:lnTo>
                <a:lnTo>
                  <a:pt x="93354" y="35442"/>
                </a:lnTo>
                <a:lnTo>
                  <a:pt x="97505" y="28357"/>
                </a:lnTo>
                <a:lnTo>
                  <a:pt x="98772" y="22034"/>
                </a:lnTo>
                <a:close/>
              </a:path>
              <a:path w="99060" h="109219">
                <a:moveTo>
                  <a:pt x="74434" y="0"/>
                </a:moveTo>
                <a:lnTo>
                  <a:pt x="65336" y="1506"/>
                </a:lnTo>
                <a:lnTo>
                  <a:pt x="56538" y="5915"/>
                </a:lnTo>
                <a:lnTo>
                  <a:pt x="48529" y="13062"/>
                </a:lnTo>
                <a:lnTo>
                  <a:pt x="41795" y="22783"/>
                </a:lnTo>
                <a:lnTo>
                  <a:pt x="60855" y="22783"/>
                </a:lnTo>
                <a:lnTo>
                  <a:pt x="63563" y="22034"/>
                </a:lnTo>
                <a:lnTo>
                  <a:pt x="98772" y="22034"/>
                </a:lnTo>
                <a:lnTo>
                  <a:pt x="98920" y="21297"/>
                </a:lnTo>
                <a:lnTo>
                  <a:pt x="97285" y="12955"/>
                </a:lnTo>
                <a:lnTo>
                  <a:pt x="92521" y="6191"/>
                </a:lnTo>
                <a:lnTo>
                  <a:pt x="84834" y="1656"/>
                </a:lnTo>
                <a:lnTo>
                  <a:pt x="74434" y="0"/>
                </a:lnTo>
                <a:close/>
              </a:path>
              <a:path w="99060" h="109219">
                <a:moveTo>
                  <a:pt x="22758" y="0"/>
                </a:moveTo>
                <a:lnTo>
                  <a:pt x="13360" y="0"/>
                </a:lnTo>
                <a:lnTo>
                  <a:pt x="6184" y="2476"/>
                </a:lnTo>
                <a:lnTo>
                  <a:pt x="864" y="5634"/>
                </a:lnTo>
                <a:lnTo>
                  <a:pt x="749" y="16344"/>
                </a:lnTo>
                <a:lnTo>
                  <a:pt x="2717" y="15608"/>
                </a:lnTo>
                <a:lnTo>
                  <a:pt x="5194" y="14858"/>
                </a:lnTo>
                <a:lnTo>
                  <a:pt x="41122" y="14858"/>
                </a:lnTo>
                <a:lnTo>
                  <a:pt x="40942" y="12746"/>
                </a:lnTo>
                <a:lnTo>
                  <a:pt x="37191" y="5634"/>
                </a:lnTo>
                <a:lnTo>
                  <a:pt x="30983" y="1400"/>
                </a:lnTo>
                <a:lnTo>
                  <a:pt x="227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bject 10">
            <a:extLst>
              <a:ext uri="{FF2B5EF4-FFF2-40B4-BE49-F238E27FC236}">
                <a16:creationId xmlns:a16="http://schemas.microsoft.com/office/drawing/2014/main" id="{D09CCC4A-B146-43EC-840A-EE77D7C92EB3}"/>
              </a:ext>
            </a:extLst>
          </p:cNvPr>
          <p:cNvSpPr/>
          <p:nvPr/>
        </p:nvSpPr>
        <p:spPr>
          <a:xfrm>
            <a:off x="3767675" y="2075268"/>
            <a:ext cx="113664" cy="114935"/>
          </a:xfrm>
          <a:custGeom>
            <a:avLst/>
            <a:gdLst/>
            <a:ahLst/>
            <a:cxnLst/>
            <a:rect l="l" t="t" r="r" b="b"/>
            <a:pathLst>
              <a:path w="113665" h="114935">
                <a:moveTo>
                  <a:pt x="63068" y="0"/>
                </a:moveTo>
                <a:lnTo>
                  <a:pt x="40939" y="3981"/>
                </a:lnTo>
                <a:lnTo>
                  <a:pt x="21985" y="15136"/>
                </a:lnTo>
                <a:lnTo>
                  <a:pt x="7805" y="32280"/>
                </a:lnTo>
                <a:lnTo>
                  <a:pt x="0" y="54229"/>
                </a:lnTo>
                <a:lnTo>
                  <a:pt x="616" y="76981"/>
                </a:lnTo>
                <a:lnTo>
                  <a:pt x="9926" y="96366"/>
                </a:lnTo>
                <a:lnTo>
                  <a:pt x="26887" y="109852"/>
                </a:lnTo>
                <a:lnTo>
                  <a:pt x="50457" y="114909"/>
                </a:lnTo>
                <a:lnTo>
                  <a:pt x="72586" y="110927"/>
                </a:lnTo>
                <a:lnTo>
                  <a:pt x="91538" y="99771"/>
                </a:lnTo>
                <a:lnTo>
                  <a:pt x="95401" y="95097"/>
                </a:lnTo>
                <a:lnTo>
                  <a:pt x="51688" y="95097"/>
                </a:lnTo>
                <a:lnTo>
                  <a:pt x="39899" y="92488"/>
                </a:lnTo>
                <a:lnTo>
                  <a:pt x="31192" y="84816"/>
                </a:lnTo>
                <a:lnTo>
                  <a:pt x="26612" y="72316"/>
                </a:lnTo>
                <a:lnTo>
                  <a:pt x="27203" y="55219"/>
                </a:lnTo>
                <a:lnTo>
                  <a:pt x="32164" y="40075"/>
                </a:lnTo>
                <a:lnTo>
                  <a:pt x="40187" y="28971"/>
                </a:lnTo>
                <a:lnTo>
                  <a:pt x="50436" y="22140"/>
                </a:lnTo>
                <a:lnTo>
                  <a:pt x="62077" y="19812"/>
                </a:lnTo>
                <a:lnTo>
                  <a:pt x="104375" y="19812"/>
                </a:lnTo>
                <a:lnTo>
                  <a:pt x="103773" y="18542"/>
                </a:lnTo>
                <a:lnTo>
                  <a:pt x="86839" y="5057"/>
                </a:lnTo>
                <a:lnTo>
                  <a:pt x="63068" y="0"/>
                </a:lnTo>
                <a:close/>
              </a:path>
              <a:path w="113665" h="114935">
                <a:moveTo>
                  <a:pt x="104375" y="19812"/>
                </a:moveTo>
                <a:lnTo>
                  <a:pt x="62077" y="19812"/>
                </a:lnTo>
                <a:lnTo>
                  <a:pt x="73729" y="22419"/>
                </a:lnTo>
                <a:lnTo>
                  <a:pt x="82388" y="30086"/>
                </a:lnTo>
                <a:lnTo>
                  <a:pt x="87012" y="42582"/>
                </a:lnTo>
                <a:lnTo>
                  <a:pt x="86563" y="59677"/>
                </a:lnTo>
                <a:lnTo>
                  <a:pt x="81633" y="74721"/>
                </a:lnTo>
                <a:lnTo>
                  <a:pt x="73483" y="85840"/>
                </a:lnTo>
                <a:lnTo>
                  <a:pt x="63154" y="92733"/>
                </a:lnTo>
                <a:lnTo>
                  <a:pt x="51688" y="95097"/>
                </a:lnTo>
                <a:lnTo>
                  <a:pt x="95401" y="95097"/>
                </a:lnTo>
                <a:lnTo>
                  <a:pt x="105714" y="82623"/>
                </a:lnTo>
                <a:lnTo>
                  <a:pt x="113512" y="60667"/>
                </a:lnTo>
                <a:lnTo>
                  <a:pt x="112965" y="37922"/>
                </a:lnTo>
                <a:lnTo>
                  <a:pt x="104375" y="19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object 11">
            <a:extLst>
              <a:ext uri="{FF2B5EF4-FFF2-40B4-BE49-F238E27FC236}">
                <a16:creationId xmlns:a16="http://schemas.microsoft.com/office/drawing/2014/main" id="{D39AF51C-AC84-43D4-8B4E-B60E6DFA3BAD}"/>
              </a:ext>
            </a:extLst>
          </p:cNvPr>
          <p:cNvSpPr/>
          <p:nvPr/>
        </p:nvSpPr>
        <p:spPr>
          <a:xfrm>
            <a:off x="3888146" y="2034159"/>
            <a:ext cx="112395" cy="155575"/>
          </a:xfrm>
          <a:custGeom>
            <a:avLst/>
            <a:gdLst/>
            <a:ahLst/>
            <a:cxnLst/>
            <a:rect l="l" t="t" r="r" b="b"/>
            <a:pathLst>
              <a:path w="112395" h="155575">
                <a:moveTo>
                  <a:pt x="9385" y="112179"/>
                </a:moveTo>
                <a:lnTo>
                  <a:pt x="0" y="135458"/>
                </a:lnTo>
                <a:lnTo>
                  <a:pt x="7596" y="142422"/>
                </a:lnTo>
                <a:lnTo>
                  <a:pt x="18140" y="148802"/>
                </a:lnTo>
                <a:lnTo>
                  <a:pt x="31605" y="153464"/>
                </a:lnTo>
                <a:lnTo>
                  <a:pt x="47967" y="155270"/>
                </a:lnTo>
                <a:lnTo>
                  <a:pt x="67899" y="152894"/>
                </a:lnTo>
                <a:lnTo>
                  <a:pt x="85559" y="145178"/>
                </a:lnTo>
                <a:lnTo>
                  <a:pt x="97279" y="132981"/>
                </a:lnTo>
                <a:lnTo>
                  <a:pt x="50939" y="132981"/>
                </a:lnTo>
                <a:lnTo>
                  <a:pt x="36586" y="130985"/>
                </a:lnTo>
                <a:lnTo>
                  <a:pt x="25157" y="125923"/>
                </a:lnTo>
                <a:lnTo>
                  <a:pt x="16230" y="119190"/>
                </a:lnTo>
                <a:lnTo>
                  <a:pt x="9385" y="112179"/>
                </a:lnTo>
                <a:close/>
              </a:path>
              <a:path w="112395" h="155575">
                <a:moveTo>
                  <a:pt x="70472" y="0"/>
                </a:moveTo>
                <a:lnTo>
                  <a:pt x="50474" y="2921"/>
                </a:lnTo>
                <a:lnTo>
                  <a:pt x="34210" y="11112"/>
                </a:lnTo>
                <a:lnTo>
                  <a:pt x="22723" y="23713"/>
                </a:lnTo>
                <a:lnTo>
                  <a:pt x="17056" y="39865"/>
                </a:lnTo>
                <a:lnTo>
                  <a:pt x="17295" y="55006"/>
                </a:lnTo>
                <a:lnTo>
                  <a:pt x="22840" y="68129"/>
                </a:lnTo>
                <a:lnTo>
                  <a:pt x="34272" y="78698"/>
                </a:lnTo>
                <a:lnTo>
                  <a:pt x="52171" y="86182"/>
                </a:lnTo>
                <a:lnTo>
                  <a:pt x="65906" y="90972"/>
                </a:lnTo>
                <a:lnTo>
                  <a:pt x="74306" y="96645"/>
                </a:lnTo>
                <a:lnTo>
                  <a:pt x="78255" y="103525"/>
                </a:lnTo>
                <a:lnTo>
                  <a:pt x="78559" y="110197"/>
                </a:lnTo>
                <a:lnTo>
                  <a:pt x="78557" y="112179"/>
                </a:lnTo>
                <a:lnTo>
                  <a:pt x="75628" y="120867"/>
                </a:lnTo>
                <a:lnTo>
                  <a:pt x="69608" y="127474"/>
                </a:lnTo>
                <a:lnTo>
                  <a:pt x="61179" y="131574"/>
                </a:lnTo>
                <a:lnTo>
                  <a:pt x="50939" y="132981"/>
                </a:lnTo>
                <a:lnTo>
                  <a:pt x="97279" y="132981"/>
                </a:lnTo>
                <a:lnTo>
                  <a:pt x="98952" y="131240"/>
                </a:lnTo>
                <a:lnTo>
                  <a:pt x="106083" y="110197"/>
                </a:lnTo>
                <a:lnTo>
                  <a:pt x="105475" y="93443"/>
                </a:lnTo>
                <a:lnTo>
                  <a:pt x="98632" y="79616"/>
                </a:lnTo>
                <a:lnTo>
                  <a:pt x="85253" y="68760"/>
                </a:lnTo>
                <a:lnTo>
                  <a:pt x="65036" y="60921"/>
                </a:lnTo>
                <a:lnTo>
                  <a:pt x="53618" y="56746"/>
                </a:lnTo>
                <a:lnTo>
                  <a:pt x="47163" y="51665"/>
                </a:lnTo>
                <a:lnTo>
                  <a:pt x="44510" y="45700"/>
                </a:lnTo>
                <a:lnTo>
                  <a:pt x="44500" y="38874"/>
                </a:lnTo>
                <a:lnTo>
                  <a:pt x="47010" y="31793"/>
                </a:lnTo>
                <a:lnTo>
                  <a:pt x="51954" y="26590"/>
                </a:lnTo>
                <a:lnTo>
                  <a:pt x="58800" y="23383"/>
                </a:lnTo>
                <a:lnTo>
                  <a:pt x="67017" y="22288"/>
                </a:lnTo>
                <a:lnTo>
                  <a:pt x="108833" y="22288"/>
                </a:lnTo>
                <a:lnTo>
                  <a:pt x="111772" y="15100"/>
                </a:lnTo>
                <a:lnTo>
                  <a:pt x="104030" y="9295"/>
                </a:lnTo>
                <a:lnTo>
                  <a:pt x="94180" y="4487"/>
                </a:lnTo>
                <a:lnTo>
                  <a:pt x="82801" y="1211"/>
                </a:lnTo>
                <a:lnTo>
                  <a:pt x="70472" y="0"/>
                </a:lnTo>
                <a:close/>
              </a:path>
              <a:path w="112395" h="155575">
                <a:moveTo>
                  <a:pt x="108833" y="22288"/>
                </a:moveTo>
                <a:lnTo>
                  <a:pt x="67017" y="22288"/>
                </a:lnTo>
                <a:lnTo>
                  <a:pt x="78121" y="23402"/>
                </a:lnTo>
                <a:lnTo>
                  <a:pt x="87787" y="26374"/>
                </a:lnTo>
                <a:lnTo>
                  <a:pt x="96155" y="30646"/>
                </a:lnTo>
                <a:lnTo>
                  <a:pt x="103365" y="35661"/>
                </a:lnTo>
                <a:lnTo>
                  <a:pt x="108833" y="22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object 12">
            <a:extLst>
              <a:ext uri="{FF2B5EF4-FFF2-40B4-BE49-F238E27FC236}">
                <a16:creationId xmlns:a16="http://schemas.microsoft.com/office/drawing/2014/main" id="{245F2078-5AA3-4D24-B51D-5988B320F53E}"/>
              </a:ext>
            </a:extLst>
          </p:cNvPr>
          <p:cNvSpPr/>
          <p:nvPr/>
        </p:nvSpPr>
        <p:spPr>
          <a:xfrm>
            <a:off x="4009493" y="2047035"/>
            <a:ext cx="71755" cy="141605"/>
          </a:xfrm>
          <a:custGeom>
            <a:avLst/>
            <a:gdLst/>
            <a:ahLst/>
            <a:cxnLst/>
            <a:rect l="l" t="t" r="r" b="b"/>
            <a:pathLst>
              <a:path w="71754" h="141605">
                <a:moveTo>
                  <a:pt x="42786" y="49529"/>
                </a:moveTo>
                <a:lnTo>
                  <a:pt x="15328" y="49529"/>
                </a:lnTo>
                <a:lnTo>
                  <a:pt x="5689" y="103758"/>
                </a:lnTo>
                <a:lnTo>
                  <a:pt x="5461" y="120050"/>
                </a:lnTo>
                <a:lnTo>
                  <a:pt x="10753" y="131746"/>
                </a:lnTo>
                <a:lnTo>
                  <a:pt x="20498" y="138799"/>
                </a:lnTo>
                <a:lnTo>
                  <a:pt x="33629" y="141160"/>
                </a:lnTo>
                <a:lnTo>
                  <a:pt x="41900" y="140545"/>
                </a:lnTo>
                <a:lnTo>
                  <a:pt x="48964" y="138837"/>
                </a:lnTo>
                <a:lnTo>
                  <a:pt x="54914" y="136247"/>
                </a:lnTo>
                <a:lnTo>
                  <a:pt x="59842" y="132981"/>
                </a:lnTo>
                <a:lnTo>
                  <a:pt x="58238" y="123329"/>
                </a:lnTo>
                <a:lnTo>
                  <a:pt x="44996" y="123329"/>
                </a:lnTo>
                <a:lnTo>
                  <a:pt x="38456" y="121952"/>
                </a:lnTo>
                <a:lnTo>
                  <a:pt x="34372" y="117881"/>
                </a:lnTo>
                <a:lnTo>
                  <a:pt x="32698" y="111210"/>
                </a:lnTo>
                <a:lnTo>
                  <a:pt x="33388" y="102031"/>
                </a:lnTo>
                <a:lnTo>
                  <a:pt x="42786" y="49529"/>
                </a:lnTo>
                <a:close/>
              </a:path>
              <a:path w="71754" h="141605">
                <a:moveTo>
                  <a:pt x="57619" y="119608"/>
                </a:moveTo>
                <a:lnTo>
                  <a:pt x="53911" y="122085"/>
                </a:lnTo>
                <a:lnTo>
                  <a:pt x="49949" y="123329"/>
                </a:lnTo>
                <a:lnTo>
                  <a:pt x="58238" y="123329"/>
                </a:lnTo>
                <a:lnTo>
                  <a:pt x="57619" y="119608"/>
                </a:lnTo>
                <a:close/>
              </a:path>
              <a:path w="71754" h="141605">
                <a:moveTo>
                  <a:pt x="71221" y="32194"/>
                </a:moveTo>
                <a:lnTo>
                  <a:pt x="2959" y="32194"/>
                </a:lnTo>
                <a:lnTo>
                  <a:pt x="0" y="49529"/>
                </a:lnTo>
                <a:lnTo>
                  <a:pt x="68249" y="49529"/>
                </a:lnTo>
                <a:lnTo>
                  <a:pt x="71221" y="32194"/>
                </a:lnTo>
                <a:close/>
              </a:path>
              <a:path w="71754" h="141605">
                <a:moveTo>
                  <a:pt x="51435" y="0"/>
                </a:moveTo>
                <a:lnTo>
                  <a:pt x="23495" y="3225"/>
                </a:lnTo>
                <a:lnTo>
                  <a:pt x="18300" y="32194"/>
                </a:lnTo>
                <a:lnTo>
                  <a:pt x="45745" y="32194"/>
                </a:lnTo>
                <a:lnTo>
                  <a:pt x="514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object 13">
            <a:extLst>
              <a:ext uri="{FF2B5EF4-FFF2-40B4-BE49-F238E27FC236}">
                <a16:creationId xmlns:a16="http://schemas.microsoft.com/office/drawing/2014/main" id="{3BE3BBD7-D9B0-42FC-B84D-DF3619129719}"/>
              </a:ext>
            </a:extLst>
          </p:cNvPr>
          <p:cNvSpPr/>
          <p:nvPr/>
        </p:nvSpPr>
        <p:spPr>
          <a:xfrm>
            <a:off x="4079871" y="2076257"/>
            <a:ext cx="116205" cy="113030"/>
          </a:xfrm>
          <a:custGeom>
            <a:avLst/>
            <a:gdLst/>
            <a:ahLst/>
            <a:cxnLst/>
            <a:rect l="l" t="t" r="r" b="b"/>
            <a:pathLst>
              <a:path w="116204" h="113030">
                <a:moveTo>
                  <a:pt x="62521" y="0"/>
                </a:moveTo>
                <a:lnTo>
                  <a:pt x="22019" y="15601"/>
                </a:lnTo>
                <a:lnTo>
                  <a:pt x="444" y="54978"/>
                </a:lnTo>
                <a:lnTo>
                  <a:pt x="0" y="76988"/>
                </a:lnTo>
                <a:lnTo>
                  <a:pt x="6349" y="95469"/>
                </a:lnTo>
                <a:lnTo>
                  <a:pt x="19328" y="108192"/>
                </a:lnTo>
                <a:lnTo>
                  <a:pt x="38772" y="112928"/>
                </a:lnTo>
                <a:lnTo>
                  <a:pt x="49406" y="111763"/>
                </a:lnTo>
                <a:lnTo>
                  <a:pt x="58900" y="108438"/>
                </a:lnTo>
                <a:lnTo>
                  <a:pt x="67049" y="103209"/>
                </a:lnTo>
                <a:lnTo>
                  <a:pt x="73646" y="96329"/>
                </a:lnTo>
                <a:lnTo>
                  <a:pt x="101581" y="96329"/>
                </a:lnTo>
                <a:lnTo>
                  <a:pt x="99605" y="93370"/>
                </a:lnTo>
                <a:lnTo>
                  <a:pt x="48920" y="93370"/>
                </a:lnTo>
                <a:lnTo>
                  <a:pt x="37497" y="90525"/>
                </a:lnTo>
                <a:lnTo>
                  <a:pt x="30273" y="82686"/>
                </a:lnTo>
                <a:lnTo>
                  <a:pt x="27177" y="70899"/>
                </a:lnTo>
                <a:lnTo>
                  <a:pt x="28142" y="56210"/>
                </a:lnTo>
                <a:lnTo>
                  <a:pt x="32761" y="41669"/>
                </a:lnTo>
                <a:lnTo>
                  <a:pt x="40414" y="29962"/>
                </a:lnTo>
                <a:lnTo>
                  <a:pt x="50709" y="22155"/>
                </a:lnTo>
                <a:lnTo>
                  <a:pt x="63258" y="19316"/>
                </a:lnTo>
                <a:lnTo>
                  <a:pt x="112592" y="19316"/>
                </a:lnTo>
                <a:lnTo>
                  <a:pt x="114247" y="9906"/>
                </a:lnTo>
                <a:lnTo>
                  <a:pt x="89966" y="9906"/>
                </a:lnTo>
                <a:lnTo>
                  <a:pt x="84286" y="5641"/>
                </a:lnTo>
                <a:lnTo>
                  <a:pt x="77353" y="2538"/>
                </a:lnTo>
                <a:lnTo>
                  <a:pt x="69865" y="642"/>
                </a:lnTo>
                <a:lnTo>
                  <a:pt x="62521" y="0"/>
                </a:lnTo>
                <a:close/>
              </a:path>
              <a:path w="116204" h="113030">
                <a:moveTo>
                  <a:pt x="101581" y="96329"/>
                </a:moveTo>
                <a:lnTo>
                  <a:pt x="73646" y="96329"/>
                </a:lnTo>
                <a:lnTo>
                  <a:pt x="74637" y="105994"/>
                </a:lnTo>
                <a:lnTo>
                  <a:pt x="82054" y="111937"/>
                </a:lnTo>
                <a:lnTo>
                  <a:pt x="102336" y="111937"/>
                </a:lnTo>
                <a:lnTo>
                  <a:pt x="109257" y="109461"/>
                </a:lnTo>
                <a:lnTo>
                  <a:pt x="114693" y="106235"/>
                </a:lnTo>
                <a:lnTo>
                  <a:pt x="114693" y="97078"/>
                </a:lnTo>
                <a:lnTo>
                  <a:pt x="102082" y="97078"/>
                </a:lnTo>
                <a:lnTo>
                  <a:pt x="101581" y="96329"/>
                </a:lnTo>
                <a:close/>
              </a:path>
              <a:path w="116204" h="113030">
                <a:moveTo>
                  <a:pt x="114693" y="95592"/>
                </a:moveTo>
                <a:lnTo>
                  <a:pt x="112712" y="96329"/>
                </a:lnTo>
                <a:lnTo>
                  <a:pt x="110248" y="97078"/>
                </a:lnTo>
                <a:lnTo>
                  <a:pt x="114693" y="97078"/>
                </a:lnTo>
                <a:lnTo>
                  <a:pt x="114693" y="95592"/>
                </a:lnTo>
                <a:close/>
              </a:path>
              <a:path w="116204" h="113030">
                <a:moveTo>
                  <a:pt x="112592" y="19316"/>
                </a:moveTo>
                <a:lnTo>
                  <a:pt x="73392" y="19316"/>
                </a:lnTo>
                <a:lnTo>
                  <a:pt x="79336" y="23025"/>
                </a:lnTo>
                <a:lnTo>
                  <a:pt x="83781" y="26987"/>
                </a:lnTo>
                <a:lnTo>
                  <a:pt x="73469" y="75812"/>
                </a:lnTo>
                <a:lnTo>
                  <a:pt x="48920" y="93370"/>
                </a:lnTo>
                <a:lnTo>
                  <a:pt x="99605" y="93370"/>
                </a:lnTo>
                <a:lnTo>
                  <a:pt x="101091" y="84696"/>
                </a:lnTo>
                <a:lnTo>
                  <a:pt x="112592" y="19316"/>
                </a:lnTo>
                <a:close/>
              </a:path>
              <a:path w="116204" h="113030">
                <a:moveTo>
                  <a:pt x="115683" y="1739"/>
                </a:moveTo>
                <a:lnTo>
                  <a:pt x="97129" y="1739"/>
                </a:lnTo>
                <a:lnTo>
                  <a:pt x="89966" y="9906"/>
                </a:lnTo>
                <a:lnTo>
                  <a:pt x="114247" y="9906"/>
                </a:lnTo>
                <a:lnTo>
                  <a:pt x="115683" y="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object 14">
            <a:extLst>
              <a:ext uri="{FF2B5EF4-FFF2-40B4-BE49-F238E27FC236}">
                <a16:creationId xmlns:a16="http://schemas.microsoft.com/office/drawing/2014/main" id="{3F5A5F93-41E4-4C38-97E3-6FB2F5929EF2}"/>
              </a:ext>
            </a:extLst>
          </p:cNvPr>
          <p:cNvSpPr/>
          <p:nvPr/>
        </p:nvSpPr>
        <p:spPr>
          <a:xfrm>
            <a:off x="4212123" y="2077247"/>
            <a:ext cx="99060" cy="109220"/>
          </a:xfrm>
          <a:custGeom>
            <a:avLst/>
            <a:gdLst/>
            <a:ahLst/>
            <a:cxnLst/>
            <a:rect l="l" t="t" r="r" b="b"/>
            <a:pathLst>
              <a:path w="99059" h="109219">
                <a:moveTo>
                  <a:pt x="41122" y="14858"/>
                </a:moveTo>
                <a:lnTo>
                  <a:pt x="13601" y="14858"/>
                </a:lnTo>
                <a:lnTo>
                  <a:pt x="15824" y="18567"/>
                </a:lnTo>
                <a:lnTo>
                  <a:pt x="14338" y="27241"/>
                </a:lnTo>
                <a:lnTo>
                  <a:pt x="0" y="108965"/>
                </a:lnTo>
                <a:lnTo>
                  <a:pt x="27444" y="108965"/>
                </a:lnTo>
                <a:lnTo>
                  <a:pt x="35610" y="62649"/>
                </a:lnTo>
                <a:lnTo>
                  <a:pt x="40812" y="43663"/>
                </a:lnTo>
                <a:lnTo>
                  <a:pt x="47913" y="31107"/>
                </a:lnTo>
                <a:lnTo>
                  <a:pt x="55849" y="24167"/>
                </a:lnTo>
                <a:lnTo>
                  <a:pt x="60845" y="22783"/>
                </a:lnTo>
                <a:lnTo>
                  <a:pt x="41795" y="22783"/>
                </a:lnTo>
                <a:lnTo>
                  <a:pt x="41122" y="14858"/>
                </a:lnTo>
                <a:close/>
              </a:path>
              <a:path w="99059" h="109219">
                <a:moveTo>
                  <a:pt x="98772" y="22034"/>
                </a:moveTo>
                <a:lnTo>
                  <a:pt x="70231" y="22034"/>
                </a:lnTo>
                <a:lnTo>
                  <a:pt x="74193" y="26504"/>
                </a:lnTo>
                <a:lnTo>
                  <a:pt x="74193" y="36156"/>
                </a:lnTo>
                <a:lnTo>
                  <a:pt x="71970" y="39877"/>
                </a:lnTo>
                <a:lnTo>
                  <a:pt x="70980" y="41846"/>
                </a:lnTo>
                <a:lnTo>
                  <a:pt x="71970" y="42341"/>
                </a:lnTo>
                <a:lnTo>
                  <a:pt x="74688" y="43091"/>
                </a:lnTo>
                <a:lnTo>
                  <a:pt x="77406" y="43091"/>
                </a:lnTo>
                <a:lnTo>
                  <a:pt x="86608" y="40903"/>
                </a:lnTo>
                <a:lnTo>
                  <a:pt x="93354" y="35442"/>
                </a:lnTo>
                <a:lnTo>
                  <a:pt x="97505" y="28357"/>
                </a:lnTo>
                <a:lnTo>
                  <a:pt x="98772" y="22034"/>
                </a:lnTo>
                <a:close/>
              </a:path>
              <a:path w="99059" h="109219">
                <a:moveTo>
                  <a:pt x="74434" y="0"/>
                </a:moveTo>
                <a:lnTo>
                  <a:pt x="65336" y="1506"/>
                </a:lnTo>
                <a:lnTo>
                  <a:pt x="56538" y="5915"/>
                </a:lnTo>
                <a:lnTo>
                  <a:pt x="48529" y="13062"/>
                </a:lnTo>
                <a:lnTo>
                  <a:pt x="41795" y="22783"/>
                </a:lnTo>
                <a:lnTo>
                  <a:pt x="60845" y="22783"/>
                </a:lnTo>
                <a:lnTo>
                  <a:pt x="63550" y="22034"/>
                </a:lnTo>
                <a:lnTo>
                  <a:pt x="98772" y="22034"/>
                </a:lnTo>
                <a:lnTo>
                  <a:pt x="98920" y="21297"/>
                </a:lnTo>
                <a:lnTo>
                  <a:pt x="97285" y="12955"/>
                </a:lnTo>
                <a:lnTo>
                  <a:pt x="92521" y="6191"/>
                </a:lnTo>
                <a:lnTo>
                  <a:pt x="84834" y="1656"/>
                </a:lnTo>
                <a:lnTo>
                  <a:pt x="74434" y="0"/>
                </a:lnTo>
                <a:close/>
              </a:path>
              <a:path w="99059" h="109219">
                <a:moveTo>
                  <a:pt x="22745" y="0"/>
                </a:moveTo>
                <a:lnTo>
                  <a:pt x="13360" y="0"/>
                </a:lnTo>
                <a:lnTo>
                  <a:pt x="6184" y="2476"/>
                </a:lnTo>
                <a:lnTo>
                  <a:pt x="864" y="5634"/>
                </a:lnTo>
                <a:lnTo>
                  <a:pt x="749" y="16344"/>
                </a:lnTo>
                <a:lnTo>
                  <a:pt x="2717" y="15608"/>
                </a:lnTo>
                <a:lnTo>
                  <a:pt x="5194" y="14858"/>
                </a:lnTo>
                <a:lnTo>
                  <a:pt x="41122" y="14858"/>
                </a:lnTo>
                <a:lnTo>
                  <a:pt x="40942" y="12746"/>
                </a:lnTo>
                <a:lnTo>
                  <a:pt x="37190" y="5634"/>
                </a:lnTo>
                <a:lnTo>
                  <a:pt x="30978" y="1400"/>
                </a:lnTo>
                <a:lnTo>
                  <a:pt x="227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object 15">
            <a:extLst>
              <a:ext uri="{FF2B5EF4-FFF2-40B4-BE49-F238E27FC236}">
                <a16:creationId xmlns:a16="http://schemas.microsoft.com/office/drawing/2014/main" id="{94CD8E5E-AD00-4588-9EF7-600869F83512}"/>
              </a:ext>
            </a:extLst>
          </p:cNvPr>
          <p:cNvSpPr/>
          <p:nvPr/>
        </p:nvSpPr>
        <p:spPr>
          <a:xfrm>
            <a:off x="4314906" y="2047035"/>
            <a:ext cx="71755" cy="141605"/>
          </a:xfrm>
          <a:custGeom>
            <a:avLst/>
            <a:gdLst/>
            <a:ahLst/>
            <a:cxnLst/>
            <a:rect l="l" t="t" r="r" b="b"/>
            <a:pathLst>
              <a:path w="71754" h="141605">
                <a:moveTo>
                  <a:pt x="42786" y="49529"/>
                </a:moveTo>
                <a:lnTo>
                  <a:pt x="15328" y="49529"/>
                </a:lnTo>
                <a:lnTo>
                  <a:pt x="5689" y="103758"/>
                </a:lnTo>
                <a:lnTo>
                  <a:pt x="5461" y="120050"/>
                </a:lnTo>
                <a:lnTo>
                  <a:pt x="10753" y="131746"/>
                </a:lnTo>
                <a:lnTo>
                  <a:pt x="20498" y="138799"/>
                </a:lnTo>
                <a:lnTo>
                  <a:pt x="33629" y="141160"/>
                </a:lnTo>
                <a:lnTo>
                  <a:pt x="41900" y="140545"/>
                </a:lnTo>
                <a:lnTo>
                  <a:pt x="48964" y="138837"/>
                </a:lnTo>
                <a:lnTo>
                  <a:pt x="54914" y="136247"/>
                </a:lnTo>
                <a:lnTo>
                  <a:pt x="59842" y="132981"/>
                </a:lnTo>
                <a:lnTo>
                  <a:pt x="58238" y="123329"/>
                </a:lnTo>
                <a:lnTo>
                  <a:pt x="45008" y="123329"/>
                </a:lnTo>
                <a:lnTo>
                  <a:pt x="38462" y="121952"/>
                </a:lnTo>
                <a:lnTo>
                  <a:pt x="34374" y="117881"/>
                </a:lnTo>
                <a:lnTo>
                  <a:pt x="32698" y="111210"/>
                </a:lnTo>
                <a:lnTo>
                  <a:pt x="33388" y="102031"/>
                </a:lnTo>
                <a:lnTo>
                  <a:pt x="42786" y="49529"/>
                </a:lnTo>
                <a:close/>
              </a:path>
              <a:path w="71754" h="141605">
                <a:moveTo>
                  <a:pt x="57619" y="119608"/>
                </a:moveTo>
                <a:lnTo>
                  <a:pt x="53911" y="122085"/>
                </a:lnTo>
                <a:lnTo>
                  <a:pt x="49949" y="123329"/>
                </a:lnTo>
                <a:lnTo>
                  <a:pt x="58238" y="123329"/>
                </a:lnTo>
                <a:lnTo>
                  <a:pt x="57619" y="119608"/>
                </a:lnTo>
                <a:close/>
              </a:path>
              <a:path w="71754" h="141605">
                <a:moveTo>
                  <a:pt x="71221" y="32194"/>
                </a:moveTo>
                <a:lnTo>
                  <a:pt x="2959" y="32194"/>
                </a:lnTo>
                <a:lnTo>
                  <a:pt x="0" y="49529"/>
                </a:lnTo>
                <a:lnTo>
                  <a:pt x="68249" y="49529"/>
                </a:lnTo>
                <a:lnTo>
                  <a:pt x="71221" y="32194"/>
                </a:lnTo>
                <a:close/>
              </a:path>
              <a:path w="71754" h="141605">
                <a:moveTo>
                  <a:pt x="51435" y="0"/>
                </a:moveTo>
                <a:lnTo>
                  <a:pt x="23495" y="3225"/>
                </a:lnTo>
                <a:lnTo>
                  <a:pt x="18300" y="32194"/>
                </a:lnTo>
                <a:lnTo>
                  <a:pt x="45745" y="32194"/>
                </a:lnTo>
                <a:lnTo>
                  <a:pt x="514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object 16">
            <a:extLst>
              <a:ext uri="{FF2B5EF4-FFF2-40B4-BE49-F238E27FC236}">
                <a16:creationId xmlns:a16="http://schemas.microsoft.com/office/drawing/2014/main" id="{DEB7EF54-720B-4E3B-A961-64736444F278}"/>
              </a:ext>
            </a:extLst>
          </p:cNvPr>
          <p:cNvSpPr/>
          <p:nvPr/>
        </p:nvSpPr>
        <p:spPr>
          <a:xfrm>
            <a:off x="4395191" y="2035389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09" h="80010">
                <a:moveTo>
                  <a:pt x="44157" y="0"/>
                </a:moveTo>
                <a:lnTo>
                  <a:pt x="28355" y="3127"/>
                </a:lnTo>
                <a:lnTo>
                  <a:pt x="14768" y="11666"/>
                </a:lnTo>
                <a:lnTo>
                  <a:pt x="4836" y="24351"/>
                </a:lnTo>
                <a:lnTo>
                  <a:pt x="0" y="39916"/>
                </a:lnTo>
                <a:lnTo>
                  <a:pt x="1448" y="55478"/>
                </a:lnTo>
                <a:lnTo>
                  <a:pt x="8642" y="68159"/>
                </a:lnTo>
                <a:lnTo>
                  <a:pt x="20398" y="76693"/>
                </a:lnTo>
                <a:lnTo>
                  <a:pt x="35534" y="79819"/>
                </a:lnTo>
                <a:lnTo>
                  <a:pt x="51439" y="76693"/>
                </a:lnTo>
                <a:lnTo>
                  <a:pt x="54441" y="74815"/>
                </a:lnTo>
                <a:lnTo>
                  <a:pt x="36220" y="74815"/>
                </a:lnTo>
                <a:lnTo>
                  <a:pt x="23025" y="72059"/>
                </a:lnTo>
                <a:lnTo>
                  <a:pt x="12825" y="64557"/>
                </a:lnTo>
                <a:lnTo>
                  <a:pt x="6604" y="53459"/>
                </a:lnTo>
                <a:lnTo>
                  <a:pt x="5346" y="39916"/>
                </a:lnTo>
                <a:lnTo>
                  <a:pt x="9511" y="26372"/>
                </a:lnTo>
                <a:lnTo>
                  <a:pt x="18092" y="15274"/>
                </a:lnTo>
                <a:lnTo>
                  <a:pt x="29876" y="7772"/>
                </a:lnTo>
                <a:lnTo>
                  <a:pt x="43649" y="5016"/>
                </a:lnTo>
                <a:lnTo>
                  <a:pt x="62008" y="5016"/>
                </a:lnTo>
                <a:lnTo>
                  <a:pt x="59396" y="3127"/>
                </a:lnTo>
                <a:lnTo>
                  <a:pt x="44157" y="0"/>
                </a:lnTo>
                <a:close/>
              </a:path>
              <a:path w="80009" h="80010">
                <a:moveTo>
                  <a:pt x="62008" y="5016"/>
                </a:moveTo>
                <a:lnTo>
                  <a:pt x="43649" y="5016"/>
                </a:lnTo>
                <a:lnTo>
                  <a:pt x="56939" y="7797"/>
                </a:lnTo>
                <a:lnTo>
                  <a:pt x="67173" y="15341"/>
                </a:lnTo>
                <a:lnTo>
                  <a:pt x="73364" y="26447"/>
                </a:lnTo>
                <a:lnTo>
                  <a:pt x="74523" y="39916"/>
                </a:lnTo>
                <a:lnTo>
                  <a:pt x="70288" y="53459"/>
                </a:lnTo>
                <a:lnTo>
                  <a:pt x="61715" y="64557"/>
                </a:lnTo>
                <a:lnTo>
                  <a:pt x="49970" y="72059"/>
                </a:lnTo>
                <a:lnTo>
                  <a:pt x="36220" y="74815"/>
                </a:lnTo>
                <a:lnTo>
                  <a:pt x="54441" y="74815"/>
                </a:lnTo>
                <a:lnTo>
                  <a:pt x="65079" y="68159"/>
                </a:lnTo>
                <a:lnTo>
                  <a:pt x="75030" y="55478"/>
                </a:lnTo>
                <a:lnTo>
                  <a:pt x="79870" y="39916"/>
                </a:lnTo>
                <a:lnTo>
                  <a:pt x="78419" y="24351"/>
                </a:lnTo>
                <a:lnTo>
                  <a:pt x="71205" y="11666"/>
                </a:lnTo>
                <a:lnTo>
                  <a:pt x="62008" y="5016"/>
                </a:lnTo>
                <a:close/>
              </a:path>
              <a:path w="80009" h="80010">
                <a:moveTo>
                  <a:pt x="47712" y="44932"/>
                </a:moveTo>
                <a:lnTo>
                  <a:pt x="37261" y="44932"/>
                </a:lnTo>
                <a:lnTo>
                  <a:pt x="40987" y="56680"/>
                </a:lnTo>
                <a:lnTo>
                  <a:pt x="42443" y="61163"/>
                </a:lnTo>
                <a:lnTo>
                  <a:pt x="46748" y="64096"/>
                </a:lnTo>
                <a:lnTo>
                  <a:pt x="53822" y="64096"/>
                </a:lnTo>
                <a:lnTo>
                  <a:pt x="56070" y="63753"/>
                </a:lnTo>
                <a:lnTo>
                  <a:pt x="58483" y="63068"/>
                </a:lnTo>
                <a:lnTo>
                  <a:pt x="59282" y="56680"/>
                </a:lnTo>
                <a:lnTo>
                  <a:pt x="53479" y="56680"/>
                </a:lnTo>
                <a:lnTo>
                  <a:pt x="51574" y="55117"/>
                </a:lnTo>
                <a:lnTo>
                  <a:pt x="47712" y="44932"/>
                </a:lnTo>
                <a:close/>
              </a:path>
              <a:path w="80009" h="80010">
                <a:moveTo>
                  <a:pt x="56413" y="15557"/>
                </a:moveTo>
                <a:lnTo>
                  <a:pt x="27254" y="15557"/>
                </a:lnTo>
                <a:lnTo>
                  <a:pt x="18795" y="63588"/>
                </a:lnTo>
                <a:lnTo>
                  <a:pt x="29844" y="63588"/>
                </a:lnTo>
                <a:lnTo>
                  <a:pt x="33121" y="44932"/>
                </a:lnTo>
                <a:lnTo>
                  <a:pt x="47712" y="44932"/>
                </a:lnTo>
                <a:lnTo>
                  <a:pt x="47447" y="44234"/>
                </a:lnTo>
                <a:lnTo>
                  <a:pt x="54343" y="42506"/>
                </a:lnTo>
                <a:lnTo>
                  <a:pt x="58014" y="37503"/>
                </a:lnTo>
                <a:lnTo>
                  <a:pt x="34505" y="37503"/>
                </a:lnTo>
                <a:lnTo>
                  <a:pt x="36918" y="23329"/>
                </a:lnTo>
                <a:lnTo>
                  <a:pt x="60981" y="23329"/>
                </a:lnTo>
                <a:lnTo>
                  <a:pt x="61074" y="22809"/>
                </a:lnTo>
                <a:lnTo>
                  <a:pt x="56413" y="15557"/>
                </a:lnTo>
                <a:close/>
              </a:path>
              <a:path w="80009" h="80010">
                <a:moveTo>
                  <a:pt x="59347" y="56159"/>
                </a:moveTo>
                <a:lnTo>
                  <a:pt x="58140" y="56502"/>
                </a:lnTo>
                <a:lnTo>
                  <a:pt x="57276" y="56680"/>
                </a:lnTo>
                <a:lnTo>
                  <a:pt x="59282" y="56680"/>
                </a:lnTo>
                <a:lnTo>
                  <a:pt x="59347" y="56159"/>
                </a:lnTo>
                <a:close/>
              </a:path>
              <a:path w="80009" h="80010">
                <a:moveTo>
                  <a:pt x="60981" y="23329"/>
                </a:moveTo>
                <a:lnTo>
                  <a:pt x="47777" y="23329"/>
                </a:lnTo>
                <a:lnTo>
                  <a:pt x="49516" y="26447"/>
                </a:lnTo>
                <a:lnTo>
                  <a:pt x="48791" y="30581"/>
                </a:lnTo>
                <a:lnTo>
                  <a:pt x="48132" y="34556"/>
                </a:lnTo>
                <a:lnTo>
                  <a:pt x="45542" y="37503"/>
                </a:lnTo>
                <a:lnTo>
                  <a:pt x="58014" y="37503"/>
                </a:lnTo>
                <a:lnTo>
                  <a:pt x="58648" y="36639"/>
                </a:lnTo>
                <a:lnTo>
                  <a:pt x="59719" y="30416"/>
                </a:lnTo>
                <a:lnTo>
                  <a:pt x="60981" y="23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object 17">
            <a:extLst>
              <a:ext uri="{FF2B5EF4-FFF2-40B4-BE49-F238E27FC236}">
                <a16:creationId xmlns:a16="http://schemas.microsoft.com/office/drawing/2014/main" id="{67DDF7CF-B438-48D3-A6D7-9205FE1D6B66}"/>
              </a:ext>
            </a:extLst>
          </p:cNvPr>
          <p:cNvSpPr/>
          <p:nvPr/>
        </p:nvSpPr>
        <p:spPr>
          <a:xfrm>
            <a:off x="1429171" y="1079202"/>
            <a:ext cx="1682572" cy="1679663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object 18">
            <a:extLst>
              <a:ext uri="{FF2B5EF4-FFF2-40B4-BE49-F238E27FC236}">
                <a16:creationId xmlns:a16="http://schemas.microsoft.com/office/drawing/2014/main" id="{66AF488D-8614-4731-A57C-6037E19E0F0D}"/>
              </a:ext>
            </a:extLst>
          </p:cNvPr>
          <p:cNvSpPr/>
          <p:nvPr/>
        </p:nvSpPr>
        <p:spPr>
          <a:xfrm>
            <a:off x="6671722" y="1083434"/>
            <a:ext cx="1656080" cy="1657350"/>
          </a:xfrm>
          <a:custGeom>
            <a:avLst/>
            <a:gdLst/>
            <a:ahLst/>
            <a:cxnLst/>
            <a:rect l="l" t="t" r="r" b="b"/>
            <a:pathLst>
              <a:path w="1656079" h="1657350">
                <a:moveTo>
                  <a:pt x="0" y="1657248"/>
                </a:moveTo>
                <a:lnTo>
                  <a:pt x="1655800" y="1657248"/>
                </a:lnTo>
                <a:lnTo>
                  <a:pt x="1655800" y="0"/>
                </a:lnTo>
                <a:lnTo>
                  <a:pt x="0" y="0"/>
                </a:lnTo>
                <a:lnTo>
                  <a:pt x="0" y="1657248"/>
                </a:lnTo>
                <a:close/>
              </a:path>
            </a:pathLst>
          </a:custGeom>
          <a:solidFill>
            <a:srgbClr val="766A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object 19">
            <a:extLst>
              <a:ext uri="{FF2B5EF4-FFF2-40B4-BE49-F238E27FC236}">
                <a16:creationId xmlns:a16="http://schemas.microsoft.com/office/drawing/2014/main" id="{01D56B57-01BC-40DC-9F75-A5BAF5B2F489}"/>
              </a:ext>
            </a:extLst>
          </p:cNvPr>
          <p:cNvSpPr/>
          <p:nvPr/>
        </p:nvSpPr>
        <p:spPr>
          <a:xfrm>
            <a:off x="6865558" y="2015627"/>
            <a:ext cx="112395" cy="155575"/>
          </a:xfrm>
          <a:custGeom>
            <a:avLst/>
            <a:gdLst/>
            <a:ahLst/>
            <a:cxnLst/>
            <a:rect l="l" t="t" r="r" b="b"/>
            <a:pathLst>
              <a:path w="112395" h="155575">
                <a:moveTo>
                  <a:pt x="9410" y="112179"/>
                </a:moveTo>
                <a:lnTo>
                  <a:pt x="0" y="135458"/>
                </a:lnTo>
                <a:lnTo>
                  <a:pt x="7606" y="142422"/>
                </a:lnTo>
                <a:lnTo>
                  <a:pt x="18162" y="148802"/>
                </a:lnTo>
                <a:lnTo>
                  <a:pt x="31645" y="153464"/>
                </a:lnTo>
                <a:lnTo>
                  <a:pt x="48031" y="155270"/>
                </a:lnTo>
                <a:lnTo>
                  <a:pt x="67980" y="152894"/>
                </a:lnTo>
                <a:lnTo>
                  <a:pt x="85653" y="145178"/>
                </a:lnTo>
                <a:lnTo>
                  <a:pt x="97382" y="132981"/>
                </a:lnTo>
                <a:lnTo>
                  <a:pt x="51003" y="132981"/>
                </a:lnTo>
                <a:lnTo>
                  <a:pt x="36633" y="130985"/>
                </a:lnTo>
                <a:lnTo>
                  <a:pt x="25192" y="125923"/>
                </a:lnTo>
                <a:lnTo>
                  <a:pt x="16257" y="119190"/>
                </a:lnTo>
                <a:lnTo>
                  <a:pt x="9410" y="112179"/>
                </a:lnTo>
                <a:close/>
              </a:path>
              <a:path w="112395" h="155575">
                <a:moveTo>
                  <a:pt x="70561" y="0"/>
                </a:moveTo>
                <a:lnTo>
                  <a:pt x="50539" y="2921"/>
                </a:lnTo>
                <a:lnTo>
                  <a:pt x="34258" y="11114"/>
                </a:lnTo>
                <a:lnTo>
                  <a:pt x="22758" y="23719"/>
                </a:lnTo>
                <a:lnTo>
                  <a:pt x="17081" y="39877"/>
                </a:lnTo>
                <a:lnTo>
                  <a:pt x="17316" y="55012"/>
                </a:lnTo>
                <a:lnTo>
                  <a:pt x="22866" y="68130"/>
                </a:lnTo>
                <a:lnTo>
                  <a:pt x="34312" y="78698"/>
                </a:lnTo>
                <a:lnTo>
                  <a:pt x="52235" y="86182"/>
                </a:lnTo>
                <a:lnTo>
                  <a:pt x="65981" y="90972"/>
                </a:lnTo>
                <a:lnTo>
                  <a:pt x="74391" y="96645"/>
                </a:lnTo>
                <a:lnTo>
                  <a:pt x="78347" y="103525"/>
                </a:lnTo>
                <a:lnTo>
                  <a:pt x="78648" y="110197"/>
                </a:lnTo>
                <a:lnTo>
                  <a:pt x="78645" y="112179"/>
                </a:lnTo>
                <a:lnTo>
                  <a:pt x="75715" y="120867"/>
                </a:lnTo>
                <a:lnTo>
                  <a:pt x="69689" y="127474"/>
                </a:lnTo>
                <a:lnTo>
                  <a:pt x="61251" y="131574"/>
                </a:lnTo>
                <a:lnTo>
                  <a:pt x="51003" y="132981"/>
                </a:lnTo>
                <a:lnTo>
                  <a:pt x="97382" y="132981"/>
                </a:lnTo>
                <a:lnTo>
                  <a:pt x="99057" y="131240"/>
                </a:lnTo>
                <a:lnTo>
                  <a:pt x="106197" y="110197"/>
                </a:lnTo>
                <a:lnTo>
                  <a:pt x="105594" y="93443"/>
                </a:lnTo>
                <a:lnTo>
                  <a:pt x="98747" y="79616"/>
                </a:lnTo>
                <a:lnTo>
                  <a:pt x="85353" y="68760"/>
                </a:lnTo>
                <a:lnTo>
                  <a:pt x="65112" y="60921"/>
                </a:lnTo>
                <a:lnTo>
                  <a:pt x="53685" y="56746"/>
                </a:lnTo>
                <a:lnTo>
                  <a:pt x="47223" y="51665"/>
                </a:lnTo>
                <a:lnTo>
                  <a:pt x="44569" y="45700"/>
                </a:lnTo>
                <a:lnTo>
                  <a:pt x="44564" y="38874"/>
                </a:lnTo>
                <a:lnTo>
                  <a:pt x="47075" y="31793"/>
                </a:lnTo>
                <a:lnTo>
                  <a:pt x="52023" y="26590"/>
                </a:lnTo>
                <a:lnTo>
                  <a:pt x="58875" y="23383"/>
                </a:lnTo>
                <a:lnTo>
                  <a:pt x="67094" y="22288"/>
                </a:lnTo>
                <a:lnTo>
                  <a:pt x="108956" y="22288"/>
                </a:lnTo>
                <a:lnTo>
                  <a:pt x="111899" y="15100"/>
                </a:lnTo>
                <a:lnTo>
                  <a:pt x="104147" y="9295"/>
                </a:lnTo>
                <a:lnTo>
                  <a:pt x="94287" y="4487"/>
                </a:lnTo>
                <a:lnTo>
                  <a:pt x="82899" y="1211"/>
                </a:lnTo>
                <a:lnTo>
                  <a:pt x="70561" y="0"/>
                </a:lnTo>
                <a:close/>
              </a:path>
              <a:path w="112395" h="155575">
                <a:moveTo>
                  <a:pt x="108956" y="22288"/>
                </a:moveTo>
                <a:lnTo>
                  <a:pt x="67094" y="22288"/>
                </a:lnTo>
                <a:lnTo>
                  <a:pt x="78206" y="23402"/>
                </a:lnTo>
                <a:lnTo>
                  <a:pt x="87882" y="26374"/>
                </a:lnTo>
                <a:lnTo>
                  <a:pt x="96260" y="30646"/>
                </a:lnTo>
                <a:lnTo>
                  <a:pt x="103479" y="35661"/>
                </a:lnTo>
                <a:lnTo>
                  <a:pt x="108956" y="22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object 20">
            <a:extLst>
              <a:ext uri="{FF2B5EF4-FFF2-40B4-BE49-F238E27FC236}">
                <a16:creationId xmlns:a16="http://schemas.microsoft.com/office/drawing/2014/main" id="{DD130156-206C-4378-A46E-C1454CFC25F0}"/>
              </a:ext>
            </a:extLst>
          </p:cNvPr>
          <p:cNvSpPr/>
          <p:nvPr/>
        </p:nvSpPr>
        <p:spPr>
          <a:xfrm>
            <a:off x="6987085" y="2057726"/>
            <a:ext cx="94615" cy="113030"/>
          </a:xfrm>
          <a:custGeom>
            <a:avLst/>
            <a:gdLst/>
            <a:ahLst/>
            <a:cxnLst/>
            <a:rect l="l" t="t" r="r" b="b"/>
            <a:pathLst>
              <a:path w="94615" h="113030">
                <a:moveTo>
                  <a:pt x="62636" y="0"/>
                </a:moveTo>
                <a:lnTo>
                  <a:pt x="40349" y="3896"/>
                </a:lnTo>
                <a:lnTo>
                  <a:pt x="21569" y="14827"/>
                </a:lnTo>
                <a:lnTo>
                  <a:pt x="7663" y="31653"/>
                </a:lnTo>
                <a:lnTo>
                  <a:pt x="0" y="53238"/>
                </a:lnTo>
                <a:lnTo>
                  <a:pt x="203" y="75209"/>
                </a:lnTo>
                <a:lnTo>
                  <a:pt x="8296" y="94322"/>
                </a:lnTo>
                <a:lnTo>
                  <a:pt x="23813" y="107816"/>
                </a:lnTo>
                <a:lnTo>
                  <a:pt x="46291" y="112928"/>
                </a:lnTo>
                <a:lnTo>
                  <a:pt x="59180" y="111570"/>
                </a:lnTo>
                <a:lnTo>
                  <a:pt x="69934" y="108005"/>
                </a:lnTo>
                <a:lnTo>
                  <a:pt x="78461" y="103000"/>
                </a:lnTo>
                <a:lnTo>
                  <a:pt x="84670" y="97320"/>
                </a:lnTo>
                <a:lnTo>
                  <a:pt x="83058" y="92875"/>
                </a:lnTo>
                <a:lnTo>
                  <a:pt x="54965" y="92875"/>
                </a:lnTo>
                <a:lnTo>
                  <a:pt x="41302" y="89897"/>
                </a:lnTo>
                <a:lnTo>
                  <a:pt x="31842" y="81694"/>
                </a:lnTo>
                <a:lnTo>
                  <a:pt x="27072" y="69359"/>
                </a:lnTo>
                <a:lnTo>
                  <a:pt x="27482" y="53987"/>
                </a:lnTo>
                <a:lnTo>
                  <a:pt x="32097" y="40429"/>
                </a:lnTo>
                <a:lnTo>
                  <a:pt x="40260" y="29681"/>
                </a:lnTo>
                <a:lnTo>
                  <a:pt x="51255" y="22603"/>
                </a:lnTo>
                <a:lnTo>
                  <a:pt x="64363" y="20053"/>
                </a:lnTo>
                <a:lnTo>
                  <a:pt x="92720" y="20053"/>
                </a:lnTo>
                <a:lnTo>
                  <a:pt x="94322" y="10896"/>
                </a:lnTo>
                <a:lnTo>
                  <a:pt x="88711" y="6793"/>
                </a:lnTo>
                <a:lnTo>
                  <a:pt x="81356" y="3314"/>
                </a:lnTo>
                <a:lnTo>
                  <a:pt x="72563" y="902"/>
                </a:lnTo>
                <a:lnTo>
                  <a:pt x="62636" y="0"/>
                </a:lnTo>
                <a:close/>
              </a:path>
              <a:path w="94615" h="113030">
                <a:moveTo>
                  <a:pt x="79463" y="82969"/>
                </a:moveTo>
                <a:lnTo>
                  <a:pt x="74591" y="86392"/>
                </a:lnTo>
                <a:lnTo>
                  <a:pt x="69067" y="89588"/>
                </a:lnTo>
                <a:lnTo>
                  <a:pt x="62617" y="91952"/>
                </a:lnTo>
                <a:lnTo>
                  <a:pt x="54965" y="92875"/>
                </a:lnTo>
                <a:lnTo>
                  <a:pt x="83058" y="92875"/>
                </a:lnTo>
                <a:lnTo>
                  <a:pt x="79463" y="82969"/>
                </a:lnTo>
                <a:close/>
              </a:path>
              <a:path w="94615" h="113030">
                <a:moveTo>
                  <a:pt x="92720" y="20053"/>
                </a:moveTo>
                <a:lnTo>
                  <a:pt x="64363" y="20053"/>
                </a:lnTo>
                <a:lnTo>
                  <a:pt x="72510" y="20916"/>
                </a:lnTo>
                <a:lnTo>
                  <a:pt x="79562" y="23242"/>
                </a:lnTo>
                <a:lnTo>
                  <a:pt x="85637" y="26638"/>
                </a:lnTo>
                <a:lnTo>
                  <a:pt x="90855" y="30708"/>
                </a:lnTo>
                <a:lnTo>
                  <a:pt x="92720" y="200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object 21">
            <a:extLst>
              <a:ext uri="{FF2B5EF4-FFF2-40B4-BE49-F238E27FC236}">
                <a16:creationId xmlns:a16="http://schemas.microsoft.com/office/drawing/2014/main" id="{D8AEB9A2-7D35-43E3-9DB3-BA1215557DB1}"/>
              </a:ext>
            </a:extLst>
          </p:cNvPr>
          <p:cNvSpPr/>
          <p:nvPr/>
        </p:nvSpPr>
        <p:spPr>
          <a:xfrm>
            <a:off x="7087395" y="2015634"/>
            <a:ext cx="117475" cy="154305"/>
          </a:xfrm>
          <a:custGeom>
            <a:avLst/>
            <a:gdLst/>
            <a:ahLst/>
            <a:cxnLst/>
            <a:rect l="l" t="t" r="r" b="b"/>
            <a:pathLst>
              <a:path w="117475" h="154305">
                <a:moveTo>
                  <a:pt x="111155" y="64871"/>
                </a:moveTo>
                <a:lnTo>
                  <a:pt x="79717" y="64871"/>
                </a:lnTo>
                <a:lnTo>
                  <a:pt x="84670" y="71069"/>
                </a:lnTo>
                <a:lnTo>
                  <a:pt x="84670" y="81216"/>
                </a:lnTo>
                <a:lnTo>
                  <a:pt x="83123" y="95011"/>
                </a:lnTo>
                <a:lnTo>
                  <a:pt x="79717" y="108737"/>
                </a:lnTo>
                <a:lnTo>
                  <a:pt x="76312" y="122139"/>
                </a:lnTo>
                <a:lnTo>
                  <a:pt x="74764" y="134962"/>
                </a:lnTo>
                <a:lnTo>
                  <a:pt x="76365" y="143267"/>
                </a:lnTo>
                <a:lnTo>
                  <a:pt x="80705" y="149228"/>
                </a:lnTo>
                <a:lnTo>
                  <a:pt x="87087" y="152822"/>
                </a:lnTo>
                <a:lnTo>
                  <a:pt x="94818" y="154025"/>
                </a:lnTo>
                <a:lnTo>
                  <a:pt x="103974" y="154025"/>
                </a:lnTo>
                <a:lnTo>
                  <a:pt x="111404" y="151307"/>
                </a:lnTo>
                <a:lnTo>
                  <a:pt x="116852" y="148323"/>
                </a:lnTo>
                <a:lnTo>
                  <a:pt x="116852" y="139166"/>
                </a:lnTo>
                <a:lnTo>
                  <a:pt x="105460" y="139166"/>
                </a:lnTo>
                <a:lnTo>
                  <a:pt x="102743" y="136944"/>
                </a:lnTo>
                <a:lnTo>
                  <a:pt x="102743" y="131737"/>
                </a:lnTo>
                <a:lnTo>
                  <a:pt x="104288" y="119374"/>
                </a:lnTo>
                <a:lnTo>
                  <a:pt x="107689" y="104714"/>
                </a:lnTo>
                <a:lnTo>
                  <a:pt x="111090" y="89078"/>
                </a:lnTo>
                <a:lnTo>
                  <a:pt x="112636" y="73786"/>
                </a:lnTo>
                <a:lnTo>
                  <a:pt x="111155" y="64871"/>
                </a:lnTo>
                <a:close/>
              </a:path>
              <a:path w="117475" h="154305">
                <a:moveTo>
                  <a:pt x="54216" y="0"/>
                </a:moveTo>
                <a:lnTo>
                  <a:pt x="25996" y="3454"/>
                </a:lnTo>
                <a:lnTo>
                  <a:pt x="0" y="152044"/>
                </a:lnTo>
                <a:lnTo>
                  <a:pt x="27482" y="152044"/>
                </a:lnTo>
                <a:lnTo>
                  <a:pt x="35407" y="106476"/>
                </a:lnTo>
                <a:lnTo>
                  <a:pt x="41269" y="87438"/>
                </a:lnTo>
                <a:lnTo>
                  <a:pt x="50009" y="74529"/>
                </a:lnTo>
                <a:lnTo>
                  <a:pt x="60049" y="67193"/>
                </a:lnTo>
                <a:lnTo>
                  <a:pt x="64578" y="66116"/>
                </a:lnTo>
                <a:lnTo>
                  <a:pt x="42341" y="66116"/>
                </a:lnTo>
                <a:lnTo>
                  <a:pt x="54216" y="0"/>
                </a:lnTo>
                <a:close/>
              </a:path>
              <a:path w="117475" h="154305">
                <a:moveTo>
                  <a:pt x="116852" y="137680"/>
                </a:moveTo>
                <a:lnTo>
                  <a:pt x="114871" y="138429"/>
                </a:lnTo>
                <a:lnTo>
                  <a:pt x="112395" y="139166"/>
                </a:lnTo>
                <a:lnTo>
                  <a:pt x="116852" y="139166"/>
                </a:lnTo>
                <a:lnTo>
                  <a:pt x="116852" y="137680"/>
                </a:lnTo>
                <a:close/>
              </a:path>
              <a:path w="117475" h="154305">
                <a:moveTo>
                  <a:pt x="81940" y="43078"/>
                </a:moveTo>
                <a:lnTo>
                  <a:pt x="71020" y="44658"/>
                </a:lnTo>
                <a:lnTo>
                  <a:pt x="60283" y="49210"/>
                </a:lnTo>
                <a:lnTo>
                  <a:pt x="50475" y="56456"/>
                </a:lnTo>
                <a:lnTo>
                  <a:pt x="42341" y="66116"/>
                </a:lnTo>
                <a:lnTo>
                  <a:pt x="64578" y="66116"/>
                </a:lnTo>
                <a:lnTo>
                  <a:pt x="69811" y="64871"/>
                </a:lnTo>
                <a:lnTo>
                  <a:pt x="111155" y="64871"/>
                </a:lnTo>
                <a:lnTo>
                  <a:pt x="110590" y="61466"/>
                </a:lnTo>
                <a:lnTo>
                  <a:pt x="104622" y="51746"/>
                </a:lnTo>
                <a:lnTo>
                  <a:pt x="94987" y="45369"/>
                </a:lnTo>
                <a:lnTo>
                  <a:pt x="81940" y="430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object 22">
            <a:extLst>
              <a:ext uri="{FF2B5EF4-FFF2-40B4-BE49-F238E27FC236}">
                <a16:creationId xmlns:a16="http://schemas.microsoft.com/office/drawing/2014/main" id="{CB8A8877-D616-4D4F-8830-EF9D1B64F2CD}"/>
              </a:ext>
            </a:extLst>
          </p:cNvPr>
          <p:cNvSpPr/>
          <p:nvPr/>
        </p:nvSpPr>
        <p:spPr>
          <a:xfrm>
            <a:off x="7217932" y="2056735"/>
            <a:ext cx="113664" cy="114935"/>
          </a:xfrm>
          <a:custGeom>
            <a:avLst/>
            <a:gdLst/>
            <a:ahLst/>
            <a:cxnLst/>
            <a:rect l="l" t="t" r="r" b="b"/>
            <a:pathLst>
              <a:path w="113665" h="114935">
                <a:moveTo>
                  <a:pt x="63131" y="0"/>
                </a:moveTo>
                <a:lnTo>
                  <a:pt x="40981" y="3981"/>
                </a:lnTo>
                <a:lnTo>
                  <a:pt x="22007" y="15136"/>
                </a:lnTo>
                <a:lnTo>
                  <a:pt x="7812" y="32280"/>
                </a:lnTo>
                <a:lnTo>
                  <a:pt x="0" y="54229"/>
                </a:lnTo>
                <a:lnTo>
                  <a:pt x="614" y="76981"/>
                </a:lnTo>
                <a:lnTo>
                  <a:pt x="9932" y="96366"/>
                </a:lnTo>
                <a:lnTo>
                  <a:pt x="26912" y="109852"/>
                </a:lnTo>
                <a:lnTo>
                  <a:pt x="50507" y="114909"/>
                </a:lnTo>
                <a:lnTo>
                  <a:pt x="72657" y="110927"/>
                </a:lnTo>
                <a:lnTo>
                  <a:pt x="91632" y="99771"/>
                </a:lnTo>
                <a:lnTo>
                  <a:pt x="95500" y="95097"/>
                </a:lnTo>
                <a:lnTo>
                  <a:pt x="51752" y="95097"/>
                </a:lnTo>
                <a:lnTo>
                  <a:pt x="39946" y="92488"/>
                </a:lnTo>
                <a:lnTo>
                  <a:pt x="31229" y="84816"/>
                </a:lnTo>
                <a:lnTo>
                  <a:pt x="26645" y="72316"/>
                </a:lnTo>
                <a:lnTo>
                  <a:pt x="27241" y="55219"/>
                </a:lnTo>
                <a:lnTo>
                  <a:pt x="32205" y="40080"/>
                </a:lnTo>
                <a:lnTo>
                  <a:pt x="40233" y="28976"/>
                </a:lnTo>
                <a:lnTo>
                  <a:pt x="50490" y="22142"/>
                </a:lnTo>
                <a:lnTo>
                  <a:pt x="62141" y="19812"/>
                </a:lnTo>
                <a:lnTo>
                  <a:pt x="104486" y="19812"/>
                </a:lnTo>
                <a:lnTo>
                  <a:pt x="103882" y="18542"/>
                </a:lnTo>
                <a:lnTo>
                  <a:pt x="86929" y="5057"/>
                </a:lnTo>
                <a:lnTo>
                  <a:pt x="63131" y="0"/>
                </a:lnTo>
                <a:close/>
              </a:path>
              <a:path w="113665" h="114935">
                <a:moveTo>
                  <a:pt x="104486" y="19812"/>
                </a:moveTo>
                <a:lnTo>
                  <a:pt x="62141" y="19812"/>
                </a:lnTo>
                <a:lnTo>
                  <a:pt x="73804" y="22419"/>
                </a:lnTo>
                <a:lnTo>
                  <a:pt x="82473" y="30086"/>
                </a:lnTo>
                <a:lnTo>
                  <a:pt x="87104" y="42582"/>
                </a:lnTo>
                <a:lnTo>
                  <a:pt x="86652" y="59677"/>
                </a:lnTo>
                <a:lnTo>
                  <a:pt x="81720" y="74721"/>
                </a:lnTo>
                <a:lnTo>
                  <a:pt x="73564" y="85840"/>
                </a:lnTo>
                <a:lnTo>
                  <a:pt x="63227" y="92733"/>
                </a:lnTo>
                <a:lnTo>
                  <a:pt x="51752" y="95097"/>
                </a:lnTo>
                <a:lnTo>
                  <a:pt x="95500" y="95097"/>
                </a:lnTo>
                <a:lnTo>
                  <a:pt x="105827" y="82623"/>
                </a:lnTo>
                <a:lnTo>
                  <a:pt x="113639" y="60667"/>
                </a:lnTo>
                <a:lnTo>
                  <a:pt x="113087" y="37922"/>
                </a:lnTo>
                <a:lnTo>
                  <a:pt x="104486" y="19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object 23">
            <a:extLst>
              <a:ext uri="{FF2B5EF4-FFF2-40B4-BE49-F238E27FC236}">
                <a16:creationId xmlns:a16="http://schemas.microsoft.com/office/drawing/2014/main" id="{753844E1-99B8-474A-8D37-B993362B19A1}"/>
              </a:ext>
            </a:extLst>
          </p:cNvPr>
          <p:cNvSpPr/>
          <p:nvPr/>
        </p:nvSpPr>
        <p:spPr>
          <a:xfrm>
            <a:off x="7346406" y="2015625"/>
            <a:ext cx="50800" cy="154305"/>
          </a:xfrm>
          <a:custGeom>
            <a:avLst/>
            <a:gdLst/>
            <a:ahLst/>
            <a:cxnLst/>
            <a:rect l="l" t="t" r="r" b="b"/>
            <a:pathLst>
              <a:path w="50800" h="154305">
                <a:moveTo>
                  <a:pt x="50189" y="0"/>
                </a:moveTo>
                <a:lnTo>
                  <a:pt x="21970" y="3467"/>
                </a:lnTo>
                <a:lnTo>
                  <a:pt x="189" y="127787"/>
                </a:lnTo>
                <a:lnTo>
                  <a:pt x="0" y="139620"/>
                </a:lnTo>
                <a:lnTo>
                  <a:pt x="3712" y="147785"/>
                </a:lnTo>
                <a:lnTo>
                  <a:pt x="10489" y="152513"/>
                </a:lnTo>
                <a:lnTo>
                  <a:pt x="19493" y="154038"/>
                </a:lnTo>
                <a:lnTo>
                  <a:pt x="28904" y="154038"/>
                </a:lnTo>
                <a:lnTo>
                  <a:pt x="35838" y="151561"/>
                </a:lnTo>
                <a:lnTo>
                  <a:pt x="41528" y="148335"/>
                </a:lnTo>
                <a:lnTo>
                  <a:pt x="41528" y="139179"/>
                </a:lnTo>
                <a:lnTo>
                  <a:pt x="28408" y="139179"/>
                </a:lnTo>
                <a:lnTo>
                  <a:pt x="26427" y="135216"/>
                </a:lnTo>
                <a:lnTo>
                  <a:pt x="50189" y="0"/>
                </a:lnTo>
                <a:close/>
              </a:path>
              <a:path w="50800" h="154305">
                <a:moveTo>
                  <a:pt x="41528" y="137693"/>
                </a:moveTo>
                <a:lnTo>
                  <a:pt x="39305" y="138442"/>
                </a:lnTo>
                <a:lnTo>
                  <a:pt x="36829" y="139179"/>
                </a:lnTo>
                <a:lnTo>
                  <a:pt x="41528" y="139179"/>
                </a:lnTo>
                <a:lnTo>
                  <a:pt x="41528" y="137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object 24">
            <a:extLst>
              <a:ext uri="{FF2B5EF4-FFF2-40B4-BE49-F238E27FC236}">
                <a16:creationId xmlns:a16="http://schemas.microsoft.com/office/drawing/2014/main" id="{2CE1DEA5-2F7D-40C0-8B3D-8DF150387802}"/>
              </a:ext>
            </a:extLst>
          </p:cNvPr>
          <p:cNvSpPr/>
          <p:nvPr/>
        </p:nvSpPr>
        <p:spPr>
          <a:xfrm>
            <a:off x="7403042" y="2057726"/>
            <a:ext cx="116205" cy="113030"/>
          </a:xfrm>
          <a:custGeom>
            <a:avLst/>
            <a:gdLst/>
            <a:ahLst/>
            <a:cxnLst/>
            <a:rect l="l" t="t" r="r" b="b"/>
            <a:pathLst>
              <a:path w="116204" h="113030">
                <a:moveTo>
                  <a:pt x="62571" y="0"/>
                </a:moveTo>
                <a:lnTo>
                  <a:pt x="22039" y="15601"/>
                </a:lnTo>
                <a:lnTo>
                  <a:pt x="443" y="54978"/>
                </a:lnTo>
                <a:lnTo>
                  <a:pt x="0" y="76988"/>
                </a:lnTo>
                <a:lnTo>
                  <a:pt x="6353" y="95469"/>
                </a:lnTo>
                <a:lnTo>
                  <a:pt x="19344" y="108192"/>
                </a:lnTo>
                <a:lnTo>
                  <a:pt x="38810" y="112928"/>
                </a:lnTo>
                <a:lnTo>
                  <a:pt x="49453" y="111763"/>
                </a:lnTo>
                <a:lnTo>
                  <a:pt x="58955" y="108438"/>
                </a:lnTo>
                <a:lnTo>
                  <a:pt x="67110" y="103209"/>
                </a:lnTo>
                <a:lnTo>
                  <a:pt x="73709" y="96329"/>
                </a:lnTo>
                <a:lnTo>
                  <a:pt x="101682" y="96329"/>
                </a:lnTo>
                <a:lnTo>
                  <a:pt x="99706" y="93370"/>
                </a:lnTo>
                <a:lnTo>
                  <a:pt x="48957" y="93370"/>
                </a:lnTo>
                <a:lnTo>
                  <a:pt x="37527" y="90525"/>
                </a:lnTo>
                <a:lnTo>
                  <a:pt x="30299" y="82686"/>
                </a:lnTo>
                <a:lnTo>
                  <a:pt x="27203" y="70899"/>
                </a:lnTo>
                <a:lnTo>
                  <a:pt x="28167" y="56210"/>
                </a:lnTo>
                <a:lnTo>
                  <a:pt x="32790" y="41669"/>
                </a:lnTo>
                <a:lnTo>
                  <a:pt x="40453" y="29962"/>
                </a:lnTo>
                <a:lnTo>
                  <a:pt x="50761" y="22155"/>
                </a:lnTo>
                <a:lnTo>
                  <a:pt x="63321" y="19316"/>
                </a:lnTo>
                <a:lnTo>
                  <a:pt x="112703" y="19316"/>
                </a:lnTo>
                <a:lnTo>
                  <a:pt x="114359" y="9906"/>
                </a:lnTo>
                <a:lnTo>
                  <a:pt x="90054" y="9906"/>
                </a:lnTo>
                <a:lnTo>
                  <a:pt x="84367" y="5641"/>
                </a:lnTo>
                <a:lnTo>
                  <a:pt x="77427" y="2538"/>
                </a:lnTo>
                <a:lnTo>
                  <a:pt x="69930" y="642"/>
                </a:lnTo>
                <a:lnTo>
                  <a:pt x="62571" y="0"/>
                </a:lnTo>
                <a:close/>
              </a:path>
              <a:path w="116204" h="113030">
                <a:moveTo>
                  <a:pt x="101682" y="96329"/>
                </a:moveTo>
                <a:lnTo>
                  <a:pt x="73709" y="96329"/>
                </a:lnTo>
                <a:lnTo>
                  <a:pt x="74713" y="105994"/>
                </a:lnTo>
                <a:lnTo>
                  <a:pt x="82142" y="111937"/>
                </a:lnTo>
                <a:lnTo>
                  <a:pt x="102437" y="111937"/>
                </a:lnTo>
                <a:lnTo>
                  <a:pt x="109358" y="109461"/>
                </a:lnTo>
                <a:lnTo>
                  <a:pt x="114819" y="106235"/>
                </a:lnTo>
                <a:lnTo>
                  <a:pt x="114819" y="97078"/>
                </a:lnTo>
                <a:lnTo>
                  <a:pt x="102183" y="97078"/>
                </a:lnTo>
                <a:lnTo>
                  <a:pt x="101682" y="96329"/>
                </a:lnTo>
                <a:close/>
              </a:path>
              <a:path w="116204" h="113030">
                <a:moveTo>
                  <a:pt x="114819" y="95592"/>
                </a:moveTo>
                <a:lnTo>
                  <a:pt x="112825" y="96329"/>
                </a:lnTo>
                <a:lnTo>
                  <a:pt x="110362" y="97078"/>
                </a:lnTo>
                <a:lnTo>
                  <a:pt x="114819" y="97078"/>
                </a:lnTo>
                <a:lnTo>
                  <a:pt x="114819" y="95592"/>
                </a:lnTo>
                <a:close/>
              </a:path>
              <a:path w="116204" h="113030">
                <a:moveTo>
                  <a:pt x="112703" y="19316"/>
                </a:moveTo>
                <a:lnTo>
                  <a:pt x="73468" y="19316"/>
                </a:lnTo>
                <a:lnTo>
                  <a:pt x="79412" y="23025"/>
                </a:lnTo>
                <a:lnTo>
                  <a:pt x="83869" y="26987"/>
                </a:lnTo>
                <a:lnTo>
                  <a:pt x="73542" y="75812"/>
                </a:lnTo>
                <a:lnTo>
                  <a:pt x="48957" y="93370"/>
                </a:lnTo>
                <a:lnTo>
                  <a:pt x="99706" y="93370"/>
                </a:lnTo>
                <a:lnTo>
                  <a:pt x="101192" y="84696"/>
                </a:lnTo>
                <a:lnTo>
                  <a:pt x="112703" y="19316"/>
                </a:lnTo>
                <a:close/>
              </a:path>
              <a:path w="116204" h="113030">
                <a:moveTo>
                  <a:pt x="115797" y="1739"/>
                </a:moveTo>
                <a:lnTo>
                  <a:pt x="97230" y="1739"/>
                </a:lnTo>
                <a:lnTo>
                  <a:pt x="90054" y="9906"/>
                </a:lnTo>
                <a:lnTo>
                  <a:pt x="114359" y="9906"/>
                </a:lnTo>
                <a:lnTo>
                  <a:pt x="115797" y="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object 25">
            <a:extLst>
              <a:ext uri="{FF2B5EF4-FFF2-40B4-BE49-F238E27FC236}">
                <a16:creationId xmlns:a16="http://schemas.microsoft.com/office/drawing/2014/main" id="{E1E7CCAB-CC83-4521-A216-3B3F04DEEB26}"/>
              </a:ext>
            </a:extLst>
          </p:cNvPr>
          <p:cNvSpPr/>
          <p:nvPr/>
        </p:nvSpPr>
        <p:spPr>
          <a:xfrm>
            <a:off x="7535435" y="2058715"/>
            <a:ext cx="99060" cy="109220"/>
          </a:xfrm>
          <a:custGeom>
            <a:avLst/>
            <a:gdLst/>
            <a:ahLst/>
            <a:cxnLst/>
            <a:rect l="l" t="t" r="r" b="b"/>
            <a:pathLst>
              <a:path w="99059" h="109219">
                <a:moveTo>
                  <a:pt x="41158" y="14858"/>
                </a:moveTo>
                <a:lnTo>
                  <a:pt x="13614" y="14858"/>
                </a:lnTo>
                <a:lnTo>
                  <a:pt x="15836" y="18567"/>
                </a:lnTo>
                <a:lnTo>
                  <a:pt x="14350" y="27241"/>
                </a:lnTo>
                <a:lnTo>
                  <a:pt x="0" y="108965"/>
                </a:lnTo>
                <a:lnTo>
                  <a:pt x="27470" y="108965"/>
                </a:lnTo>
                <a:lnTo>
                  <a:pt x="35648" y="62649"/>
                </a:lnTo>
                <a:lnTo>
                  <a:pt x="40852" y="43663"/>
                </a:lnTo>
                <a:lnTo>
                  <a:pt x="47959" y="31107"/>
                </a:lnTo>
                <a:lnTo>
                  <a:pt x="55903" y="24167"/>
                </a:lnTo>
                <a:lnTo>
                  <a:pt x="60905" y="22783"/>
                </a:lnTo>
                <a:lnTo>
                  <a:pt x="41833" y="22783"/>
                </a:lnTo>
                <a:lnTo>
                  <a:pt x="41158" y="14858"/>
                </a:lnTo>
                <a:close/>
              </a:path>
              <a:path w="99059" h="109219">
                <a:moveTo>
                  <a:pt x="98874" y="22034"/>
                </a:moveTo>
                <a:lnTo>
                  <a:pt x="70307" y="22034"/>
                </a:lnTo>
                <a:lnTo>
                  <a:pt x="74269" y="26504"/>
                </a:lnTo>
                <a:lnTo>
                  <a:pt x="74269" y="36156"/>
                </a:lnTo>
                <a:lnTo>
                  <a:pt x="72034" y="39877"/>
                </a:lnTo>
                <a:lnTo>
                  <a:pt x="71043" y="41846"/>
                </a:lnTo>
                <a:lnTo>
                  <a:pt x="72034" y="42341"/>
                </a:lnTo>
                <a:lnTo>
                  <a:pt x="74764" y="43091"/>
                </a:lnTo>
                <a:lnTo>
                  <a:pt x="77482" y="43091"/>
                </a:lnTo>
                <a:lnTo>
                  <a:pt x="86693" y="40903"/>
                </a:lnTo>
                <a:lnTo>
                  <a:pt x="93448" y="35442"/>
                </a:lnTo>
                <a:lnTo>
                  <a:pt x="97604" y="28357"/>
                </a:lnTo>
                <a:lnTo>
                  <a:pt x="98874" y="22034"/>
                </a:lnTo>
                <a:close/>
              </a:path>
              <a:path w="99059" h="109219">
                <a:moveTo>
                  <a:pt x="74510" y="0"/>
                </a:moveTo>
                <a:lnTo>
                  <a:pt x="65402" y="1506"/>
                </a:lnTo>
                <a:lnTo>
                  <a:pt x="56595" y="5915"/>
                </a:lnTo>
                <a:lnTo>
                  <a:pt x="48577" y="13062"/>
                </a:lnTo>
                <a:lnTo>
                  <a:pt x="41833" y="22783"/>
                </a:lnTo>
                <a:lnTo>
                  <a:pt x="60905" y="22783"/>
                </a:lnTo>
                <a:lnTo>
                  <a:pt x="63614" y="22034"/>
                </a:lnTo>
                <a:lnTo>
                  <a:pt x="98874" y="22034"/>
                </a:lnTo>
                <a:lnTo>
                  <a:pt x="99021" y="21297"/>
                </a:lnTo>
                <a:lnTo>
                  <a:pt x="97385" y="12955"/>
                </a:lnTo>
                <a:lnTo>
                  <a:pt x="92614" y="6191"/>
                </a:lnTo>
                <a:lnTo>
                  <a:pt x="84920" y="1656"/>
                </a:lnTo>
                <a:lnTo>
                  <a:pt x="74510" y="0"/>
                </a:lnTo>
                <a:close/>
              </a:path>
              <a:path w="99059" h="109219">
                <a:moveTo>
                  <a:pt x="22771" y="0"/>
                </a:moveTo>
                <a:lnTo>
                  <a:pt x="13373" y="0"/>
                </a:lnTo>
                <a:lnTo>
                  <a:pt x="6184" y="2476"/>
                </a:lnTo>
                <a:lnTo>
                  <a:pt x="851" y="5634"/>
                </a:lnTo>
                <a:lnTo>
                  <a:pt x="736" y="16344"/>
                </a:lnTo>
                <a:lnTo>
                  <a:pt x="2717" y="15608"/>
                </a:lnTo>
                <a:lnTo>
                  <a:pt x="5194" y="14858"/>
                </a:lnTo>
                <a:lnTo>
                  <a:pt x="41158" y="14858"/>
                </a:lnTo>
                <a:lnTo>
                  <a:pt x="40978" y="12746"/>
                </a:lnTo>
                <a:lnTo>
                  <a:pt x="37222" y="5634"/>
                </a:lnTo>
                <a:lnTo>
                  <a:pt x="31005" y="1400"/>
                </a:lnTo>
                <a:lnTo>
                  <a:pt x="227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object 26">
            <a:extLst>
              <a:ext uri="{FF2B5EF4-FFF2-40B4-BE49-F238E27FC236}">
                <a16:creationId xmlns:a16="http://schemas.microsoft.com/office/drawing/2014/main" id="{85639F7D-088A-44C1-BDF9-27D6B7EC80DE}"/>
              </a:ext>
            </a:extLst>
          </p:cNvPr>
          <p:cNvSpPr/>
          <p:nvPr/>
        </p:nvSpPr>
        <p:spPr>
          <a:xfrm>
            <a:off x="7629504" y="2057980"/>
            <a:ext cx="89535" cy="113030"/>
          </a:xfrm>
          <a:custGeom>
            <a:avLst/>
            <a:gdLst/>
            <a:ahLst/>
            <a:cxnLst/>
            <a:rect l="l" t="t" r="r" b="b"/>
            <a:pathLst>
              <a:path w="89534" h="113030">
                <a:moveTo>
                  <a:pt x="6438" y="82461"/>
                </a:moveTo>
                <a:lnTo>
                  <a:pt x="0" y="100291"/>
                </a:lnTo>
                <a:lnTo>
                  <a:pt x="5741" y="103898"/>
                </a:lnTo>
                <a:lnTo>
                  <a:pt x="14173" y="107969"/>
                </a:lnTo>
                <a:lnTo>
                  <a:pt x="25481" y="111296"/>
                </a:lnTo>
                <a:lnTo>
                  <a:pt x="39852" y="112674"/>
                </a:lnTo>
                <a:lnTo>
                  <a:pt x="56776" y="110461"/>
                </a:lnTo>
                <a:lnTo>
                  <a:pt x="70332" y="103882"/>
                </a:lnTo>
                <a:lnTo>
                  <a:pt x="79130" y="93853"/>
                </a:lnTo>
                <a:lnTo>
                  <a:pt x="40601" y="93853"/>
                </a:lnTo>
                <a:lnTo>
                  <a:pt x="29238" y="92733"/>
                </a:lnTo>
                <a:lnTo>
                  <a:pt x="19710" y="89919"/>
                </a:lnTo>
                <a:lnTo>
                  <a:pt x="12087" y="86223"/>
                </a:lnTo>
                <a:lnTo>
                  <a:pt x="6438" y="82461"/>
                </a:lnTo>
                <a:close/>
              </a:path>
              <a:path w="89534" h="113030">
                <a:moveTo>
                  <a:pt x="54711" y="0"/>
                </a:moveTo>
                <a:lnTo>
                  <a:pt x="37791" y="2533"/>
                </a:lnTo>
                <a:lnTo>
                  <a:pt x="25028" y="9315"/>
                </a:lnTo>
                <a:lnTo>
                  <a:pt x="16585" y="19116"/>
                </a:lnTo>
                <a:lnTo>
                  <a:pt x="12623" y="30708"/>
                </a:lnTo>
                <a:lnTo>
                  <a:pt x="13009" y="42086"/>
                </a:lnTo>
                <a:lnTo>
                  <a:pt x="17918" y="52122"/>
                </a:lnTo>
                <a:lnTo>
                  <a:pt x="27977" y="60303"/>
                </a:lnTo>
                <a:lnTo>
                  <a:pt x="43814" y="66116"/>
                </a:lnTo>
                <a:lnTo>
                  <a:pt x="58165" y="69583"/>
                </a:lnTo>
                <a:lnTo>
                  <a:pt x="60159" y="76263"/>
                </a:lnTo>
                <a:lnTo>
                  <a:pt x="59374" y="82461"/>
                </a:lnTo>
                <a:lnTo>
                  <a:pt x="58419" y="89141"/>
                </a:lnTo>
                <a:lnTo>
                  <a:pt x="51739" y="93853"/>
                </a:lnTo>
                <a:lnTo>
                  <a:pt x="79130" y="93853"/>
                </a:lnTo>
                <a:lnTo>
                  <a:pt x="79850" y="93032"/>
                </a:lnTo>
                <a:lnTo>
                  <a:pt x="84658" y="78003"/>
                </a:lnTo>
                <a:lnTo>
                  <a:pt x="83927" y="67243"/>
                </a:lnTo>
                <a:lnTo>
                  <a:pt x="78438" y="57110"/>
                </a:lnTo>
                <a:lnTo>
                  <a:pt x="67706" y="48508"/>
                </a:lnTo>
                <a:lnTo>
                  <a:pt x="51244" y="42341"/>
                </a:lnTo>
                <a:lnTo>
                  <a:pt x="38607" y="39370"/>
                </a:lnTo>
                <a:lnTo>
                  <a:pt x="36880" y="33921"/>
                </a:lnTo>
                <a:lnTo>
                  <a:pt x="37630" y="28232"/>
                </a:lnTo>
                <a:lnTo>
                  <a:pt x="38366" y="23025"/>
                </a:lnTo>
                <a:lnTo>
                  <a:pt x="44068" y="18567"/>
                </a:lnTo>
                <a:lnTo>
                  <a:pt x="86150" y="18567"/>
                </a:lnTo>
                <a:lnTo>
                  <a:pt x="89369" y="10147"/>
                </a:lnTo>
                <a:lnTo>
                  <a:pt x="84054" y="7099"/>
                </a:lnTo>
                <a:lnTo>
                  <a:pt x="76212" y="3773"/>
                </a:lnTo>
                <a:lnTo>
                  <a:pt x="66284" y="1097"/>
                </a:lnTo>
                <a:lnTo>
                  <a:pt x="54711" y="0"/>
                </a:lnTo>
                <a:close/>
              </a:path>
              <a:path w="89534" h="113030">
                <a:moveTo>
                  <a:pt x="86150" y="18567"/>
                </a:moveTo>
                <a:lnTo>
                  <a:pt x="54457" y="18567"/>
                </a:lnTo>
                <a:lnTo>
                  <a:pt x="62667" y="19290"/>
                </a:lnTo>
                <a:lnTo>
                  <a:pt x="70180" y="21196"/>
                </a:lnTo>
                <a:lnTo>
                  <a:pt x="76949" y="23893"/>
                </a:lnTo>
                <a:lnTo>
                  <a:pt x="82930" y="26987"/>
                </a:lnTo>
                <a:lnTo>
                  <a:pt x="86150" y="18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object 27">
            <a:extLst>
              <a:ext uri="{FF2B5EF4-FFF2-40B4-BE49-F238E27FC236}">
                <a16:creationId xmlns:a16="http://schemas.microsoft.com/office/drawing/2014/main" id="{D5CAA568-31F3-47CB-9A44-698FA290D1BF}"/>
              </a:ext>
            </a:extLst>
          </p:cNvPr>
          <p:cNvSpPr/>
          <p:nvPr/>
        </p:nvSpPr>
        <p:spPr>
          <a:xfrm>
            <a:off x="7727879" y="2015634"/>
            <a:ext cx="117475" cy="154305"/>
          </a:xfrm>
          <a:custGeom>
            <a:avLst/>
            <a:gdLst/>
            <a:ahLst/>
            <a:cxnLst/>
            <a:rect l="l" t="t" r="r" b="b"/>
            <a:pathLst>
              <a:path w="117475" h="154305">
                <a:moveTo>
                  <a:pt x="111167" y="64871"/>
                </a:moveTo>
                <a:lnTo>
                  <a:pt x="79717" y="64871"/>
                </a:lnTo>
                <a:lnTo>
                  <a:pt x="84670" y="71069"/>
                </a:lnTo>
                <a:lnTo>
                  <a:pt x="84670" y="81216"/>
                </a:lnTo>
                <a:lnTo>
                  <a:pt x="83123" y="95011"/>
                </a:lnTo>
                <a:lnTo>
                  <a:pt x="79717" y="108737"/>
                </a:lnTo>
                <a:lnTo>
                  <a:pt x="76312" y="122139"/>
                </a:lnTo>
                <a:lnTo>
                  <a:pt x="74764" y="134962"/>
                </a:lnTo>
                <a:lnTo>
                  <a:pt x="76365" y="143267"/>
                </a:lnTo>
                <a:lnTo>
                  <a:pt x="80705" y="149228"/>
                </a:lnTo>
                <a:lnTo>
                  <a:pt x="87087" y="152822"/>
                </a:lnTo>
                <a:lnTo>
                  <a:pt x="94818" y="154025"/>
                </a:lnTo>
                <a:lnTo>
                  <a:pt x="103974" y="154025"/>
                </a:lnTo>
                <a:lnTo>
                  <a:pt x="111404" y="151307"/>
                </a:lnTo>
                <a:lnTo>
                  <a:pt x="116852" y="148323"/>
                </a:lnTo>
                <a:lnTo>
                  <a:pt x="116852" y="139166"/>
                </a:lnTo>
                <a:lnTo>
                  <a:pt x="105460" y="139166"/>
                </a:lnTo>
                <a:lnTo>
                  <a:pt x="102743" y="136944"/>
                </a:lnTo>
                <a:lnTo>
                  <a:pt x="102743" y="131737"/>
                </a:lnTo>
                <a:lnTo>
                  <a:pt x="104290" y="119374"/>
                </a:lnTo>
                <a:lnTo>
                  <a:pt x="107696" y="104714"/>
                </a:lnTo>
                <a:lnTo>
                  <a:pt x="111101" y="89078"/>
                </a:lnTo>
                <a:lnTo>
                  <a:pt x="112649" y="73786"/>
                </a:lnTo>
                <a:lnTo>
                  <a:pt x="111167" y="64871"/>
                </a:lnTo>
                <a:close/>
              </a:path>
              <a:path w="117475" h="154305">
                <a:moveTo>
                  <a:pt x="54216" y="0"/>
                </a:moveTo>
                <a:lnTo>
                  <a:pt x="25996" y="3454"/>
                </a:lnTo>
                <a:lnTo>
                  <a:pt x="0" y="152044"/>
                </a:lnTo>
                <a:lnTo>
                  <a:pt x="27482" y="152044"/>
                </a:lnTo>
                <a:lnTo>
                  <a:pt x="35407" y="106476"/>
                </a:lnTo>
                <a:lnTo>
                  <a:pt x="41269" y="87438"/>
                </a:lnTo>
                <a:lnTo>
                  <a:pt x="50009" y="74529"/>
                </a:lnTo>
                <a:lnTo>
                  <a:pt x="60049" y="67193"/>
                </a:lnTo>
                <a:lnTo>
                  <a:pt x="64578" y="66116"/>
                </a:lnTo>
                <a:lnTo>
                  <a:pt x="42341" y="66116"/>
                </a:lnTo>
                <a:lnTo>
                  <a:pt x="54216" y="0"/>
                </a:lnTo>
                <a:close/>
              </a:path>
              <a:path w="117475" h="154305">
                <a:moveTo>
                  <a:pt x="116852" y="137680"/>
                </a:moveTo>
                <a:lnTo>
                  <a:pt x="114871" y="138429"/>
                </a:lnTo>
                <a:lnTo>
                  <a:pt x="112395" y="139166"/>
                </a:lnTo>
                <a:lnTo>
                  <a:pt x="116852" y="139166"/>
                </a:lnTo>
                <a:lnTo>
                  <a:pt x="116852" y="137680"/>
                </a:lnTo>
                <a:close/>
              </a:path>
              <a:path w="117475" h="154305">
                <a:moveTo>
                  <a:pt x="81940" y="43078"/>
                </a:moveTo>
                <a:lnTo>
                  <a:pt x="71020" y="44658"/>
                </a:lnTo>
                <a:lnTo>
                  <a:pt x="60283" y="49210"/>
                </a:lnTo>
                <a:lnTo>
                  <a:pt x="50475" y="56456"/>
                </a:lnTo>
                <a:lnTo>
                  <a:pt x="42341" y="66116"/>
                </a:lnTo>
                <a:lnTo>
                  <a:pt x="64578" y="66116"/>
                </a:lnTo>
                <a:lnTo>
                  <a:pt x="69811" y="64871"/>
                </a:lnTo>
                <a:lnTo>
                  <a:pt x="111167" y="64871"/>
                </a:lnTo>
                <a:lnTo>
                  <a:pt x="110601" y="61466"/>
                </a:lnTo>
                <a:lnTo>
                  <a:pt x="104628" y="51746"/>
                </a:lnTo>
                <a:lnTo>
                  <a:pt x="94989" y="45369"/>
                </a:lnTo>
                <a:lnTo>
                  <a:pt x="81940" y="430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object 28">
            <a:extLst>
              <a:ext uri="{FF2B5EF4-FFF2-40B4-BE49-F238E27FC236}">
                <a16:creationId xmlns:a16="http://schemas.microsoft.com/office/drawing/2014/main" id="{228AB7CD-162A-4A05-B56C-BE15F9B08300}"/>
              </a:ext>
            </a:extLst>
          </p:cNvPr>
          <p:cNvSpPr/>
          <p:nvPr/>
        </p:nvSpPr>
        <p:spPr>
          <a:xfrm>
            <a:off x="7860941" y="2014141"/>
            <a:ext cx="52069" cy="155575"/>
          </a:xfrm>
          <a:custGeom>
            <a:avLst/>
            <a:gdLst/>
            <a:ahLst/>
            <a:cxnLst/>
            <a:rect l="l" t="t" r="r" b="b"/>
            <a:pathLst>
              <a:path w="52070" h="155575">
                <a:moveTo>
                  <a:pt x="45554" y="0"/>
                </a:moveTo>
                <a:lnTo>
                  <a:pt x="29717" y="0"/>
                </a:lnTo>
                <a:lnTo>
                  <a:pt x="22288" y="6438"/>
                </a:lnTo>
                <a:lnTo>
                  <a:pt x="21539" y="14363"/>
                </a:lnTo>
                <a:lnTo>
                  <a:pt x="20802" y="22529"/>
                </a:lnTo>
                <a:lnTo>
                  <a:pt x="26492" y="28968"/>
                </a:lnTo>
                <a:lnTo>
                  <a:pt x="42341" y="28968"/>
                </a:lnTo>
                <a:lnTo>
                  <a:pt x="49517" y="22529"/>
                </a:lnTo>
                <a:lnTo>
                  <a:pt x="50507" y="14363"/>
                </a:lnTo>
                <a:lnTo>
                  <a:pt x="51498" y="6438"/>
                </a:lnTo>
                <a:lnTo>
                  <a:pt x="45554" y="0"/>
                </a:lnTo>
                <a:close/>
              </a:path>
              <a:path w="52070" h="155575">
                <a:moveTo>
                  <a:pt x="41557" y="59435"/>
                </a:moveTo>
                <a:lnTo>
                  <a:pt x="11645" y="59435"/>
                </a:lnTo>
                <a:lnTo>
                  <a:pt x="14122" y="61658"/>
                </a:lnTo>
                <a:lnTo>
                  <a:pt x="14122" y="66865"/>
                </a:lnTo>
                <a:lnTo>
                  <a:pt x="12032" y="83101"/>
                </a:lnTo>
                <a:lnTo>
                  <a:pt x="2838" y="120491"/>
                </a:lnTo>
                <a:lnTo>
                  <a:pt x="749" y="136448"/>
                </a:lnTo>
                <a:lnTo>
                  <a:pt x="2181" y="144133"/>
                </a:lnTo>
                <a:lnTo>
                  <a:pt x="6259" y="150167"/>
                </a:lnTo>
                <a:lnTo>
                  <a:pt x="12659" y="154111"/>
                </a:lnTo>
                <a:lnTo>
                  <a:pt x="21056" y="155524"/>
                </a:lnTo>
                <a:lnTo>
                  <a:pt x="30213" y="155524"/>
                </a:lnTo>
                <a:lnTo>
                  <a:pt x="37388" y="153047"/>
                </a:lnTo>
                <a:lnTo>
                  <a:pt x="42837" y="149821"/>
                </a:lnTo>
                <a:lnTo>
                  <a:pt x="42837" y="140665"/>
                </a:lnTo>
                <a:lnTo>
                  <a:pt x="31445" y="140665"/>
                </a:lnTo>
                <a:lnTo>
                  <a:pt x="28968" y="138429"/>
                </a:lnTo>
                <a:lnTo>
                  <a:pt x="28968" y="133235"/>
                </a:lnTo>
                <a:lnTo>
                  <a:pt x="31058" y="116998"/>
                </a:lnTo>
                <a:lnTo>
                  <a:pt x="40252" y="79598"/>
                </a:lnTo>
                <a:lnTo>
                  <a:pt x="42341" y="63639"/>
                </a:lnTo>
                <a:lnTo>
                  <a:pt x="41557" y="59435"/>
                </a:lnTo>
                <a:close/>
              </a:path>
              <a:path w="52070" h="155575">
                <a:moveTo>
                  <a:pt x="42837" y="139179"/>
                </a:moveTo>
                <a:lnTo>
                  <a:pt x="40855" y="139915"/>
                </a:lnTo>
                <a:lnTo>
                  <a:pt x="38379" y="140665"/>
                </a:lnTo>
                <a:lnTo>
                  <a:pt x="42837" y="140665"/>
                </a:lnTo>
                <a:lnTo>
                  <a:pt x="42837" y="139179"/>
                </a:lnTo>
                <a:close/>
              </a:path>
              <a:path w="52070" h="155575">
                <a:moveTo>
                  <a:pt x="22034" y="44576"/>
                </a:moveTo>
                <a:lnTo>
                  <a:pt x="13131" y="44576"/>
                </a:lnTo>
                <a:lnTo>
                  <a:pt x="5702" y="47053"/>
                </a:lnTo>
                <a:lnTo>
                  <a:pt x="0" y="50266"/>
                </a:lnTo>
                <a:lnTo>
                  <a:pt x="0" y="60921"/>
                </a:lnTo>
                <a:lnTo>
                  <a:pt x="4457" y="59435"/>
                </a:lnTo>
                <a:lnTo>
                  <a:pt x="41557" y="59435"/>
                </a:lnTo>
                <a:lnTo>
                  <a:pt x="40910" y="55962"/>
                </a:lnTo>
                <a:lnTo>
                  <a:pt x="36831" y="49931"/>
                </a:lnTo>
                <a:lnTo>
                  <a:pt x="30431" y="45989"/>
                </a:lnTo>
                <a:lnTo>
                  <a:pt x="22034" y="44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object 29">
            <a:extLst>
              <a:ext uri="{FF2B5EF4-FFF2-40B4-BE49-F238E27FC236}">
                <a16:creationId xmlns:a16="http://schemas.microsoft.com/office/drawing/2014/main" id="{8C8CC0BF-AF58-4895-B679-C00E5DAA25C0}"/>
              </a:ext>
            </a:extLst>
          </p:cNvPr>
          <p:cNvSpPr/>
          <p:nvPr/>
        </p:nvSpPr>
        <p:spPr>
          <a:xfrm>
            <a:off x="7912566" y="2039902"/>
            <a:ext cx="126364" cy="176530"/>
          </a:xfrm>
          <a:custGeom>
            <a:avLst/>
            <a:gdLst/>
            <a:ahLst/>
            <a:cxnLst/>
            <a:rect l="l" t="t" r="r" b="b"/>
            <a:pathLst>
              <a:path w="126365" h="176530">
                <a:moveTo>
                  <a:pt x="51086" y="58940"/>
                </a:moveTo>
                <a:lnTo>
                  <a:pt x="22275" y="58940"/>
                </a:lnTo>
                <a:lnTo>
                  <a:pt x="1981" y="176072"/>
                </a:lnTo>
                <a:lnTo>
                  <a:pt x="29451" y="176072"/>
                </a:lnTo>
                <a:lnTo>
                  <a:pt x="38620" y="123571"/>
                </a:lnTo>
                <a:lnTo>
                  <a:pt x="90160" y="123571"/>
                </a:lnTo>
                <a:lnTo>
                  <a:pt x="103814" y="115144"/>
                </a:lnTo>
                <a:lnTo>
                  <a:pt x="106778" y="111429"/>
                </a:lnTo>
                <a:lnTo>
                  <a:pt x="52476" y="111429"/>
                </a:lnTo>
                <a:lnTo>
                  <a:pt x="46291" y="107721"/>
                </a:lnTo>
                <a:lnTo>
                  <a:pt x="42075" y="103759"/>
                </a:lnTo>
                <a:lnTo>
                  <a:pt x="48514" y="66357"/>
                </a:lnTo>
                <a:lnTo>
                  <a:pt x="51086" y="58940"/>
                </a:lnTo>
                <a:close/>
              </a:path>
              <a:path w="126365" h="176530">
                <a:moveTo>
                  <a:pt x="90160" y="123571"/>
                </a:moveTo>
                <a:lnTo>
                  <a:pt x="38620" y="123571"/>
                </a:lnTo>
                <a:lnTo>
                  <a:pt x="44538" y="126883"/>
                </a:lnTo>
                <a:lnTo>
                  <a:pt x="50901" y="129106"/>
                </a:lnTo>
                <a:lnTo>
                  <a:pt x="57312" y="130355"/>
                </a:lnTo>
                <a:lnTo>
                  <a:pt x="63373" y="130746"/>
                </a:lnTo>
                <a:lnTo>
                  <a:pt x="85230" y="126613"/>
                </a:lnTo>
                <a:lnTo>
                  <a:pt x="90160" y="123571"/>
                </a:lnTo>
                <a:close/>
              </a:path>
              <a:path w="126365" h="176530">
                <a:moveTo>
                  <a:pt x="120383" y="37388"/>
                </a:moveTo>
                <a:lnTo>
                  <a:pt x="76987" y="37388"/>
                </a:lnTo>
                <a:lnTo>
                  <a:pt x="88310" y="40232"/>
                </a:lnTo>
                <a:lnTo>
                  <a:pt x="95551" y="48066"/>
                </a:lnTo>
                <a:lnTo>
                  <a:pt x="98711" y="59848"/>
                </a:lnTo>
                <a:lnTo>
                  <a:pt x="97778" y="74571"/>
                </a:lnTo>
                <a:lnTo>
                  <a:pt x="93131" y="89077"/>
                </a:lnTo>
                <a:lnTo>
                  <a:pt x="85407" y="100784"/>
                </a:lnTo>
                <a:lnTo>
                  <a:pt x="75083" y="108590"/>
                </a:lnTo>
                <a:lnTo>
                  <a:pt x="62623" y="111429"/>
                </a:lnTo>
                <a:lnTo>
                  <a:pt x="106778" y="111429"/>
                </a:lnTo>
                <a:lnTo>
                  <a:pt x="117710" y="97731"/>
                </a:lnTo>
                <a:lnTo>
                  <a:pt x="125501" y="75768"/>
                </a:lnTo>
                <a:lnTo>
                  <a:pt x="126048" y="53760"/>
                </a:lnTo>
                <a:lnTo>
                  <a:pt x="120383" y="37388"/>
                </a:lnTo>
                <a:close/>
              </a:path>
              <a:path w="126365" h="176530">
                <a:moveTo>
                  <a:pt x="58915" y="0"/>
                </a:moveTo>
                <a:lnTo>
                  <a:pt x="34658" y="0"/>
                </a:lnTo>
                <a:lnTo>
                  <a:pt x="33172" y="9156"/>
                </a:lnTo>
                <a:lnTo>
                  <a:pt x="28473" y="26829"/>
                </a:lnTo>
                <a:lnTo>
                  <a:pt x="20667" y="43948"/>
                </a:lnTo>
                <a:lnTo>
                  <a:pt x="10821" y="59580"/>
                </a:lnTo>
                <a:lnTo>
                  <a:pt x="0" y="72796"/>
                </a:lnTo>
                <a:lnTo>
                  <a:pt x="6680" y="79489"/>
                </a:lnTo>
                <a:lnTo>
                  <a:pt x="11197" y="74536"/>
                </a:lnTo>
                <a:lnTo>
                  <a:pt x="15311" y="69491"/>
                </a:lnTo>
                <a:lnTo>
                  <a:pt x="19037" y="64273"/>
                </a:lnTo>
                <a:lnTo>
                  <a:pt x="22275" y="58940"/>
                </a:lnTo>
                <a:lnTo>
                  <a:pt x="51086" y="58940"/>
                </a:lnTo>
                <a:lnTo>
                  <a:pt x="52511" y="54833"/>
                </a:lnTo>
                <a:lnTo>
                  <a:pt x="59316" y="45653"/>
                </a:lnTo>
                <a:lnTo>
                  <a:pt x="67839" y="39582"/>
                </a:lnTo>
                <a:lnTo>
                  <a:pt x="76987" y="37388"/>
                </a:lnTo>
                <a:lnTo>
                  <a:pt x="120383" y="37388"/>
                </a:lnTo>
                <a:lnTo>
                  <a:pt x="119654" y="35283"/>
                </a:lnTo>
                <a:lnTo>
                  <a:pt x="118760" y="34417"/>
                </a:lnTo>
                <a:lnTo>
                  <a:pt x="52476" y="34417"/>
                </a:lnTo>
                <a:lnTo>
                  <a:pt x="58915" y="0"/>
                </a:lnTo>
                <a:close/>
              </a:path>
              <a:path w="126365" h="176530">
                <a:moveTo>
                  <a:pt x="86880" y="17830"/>
                </a:moveTo>
                <a:lnTo>
                  <a:pt x="77054" y="18993"/>
                </a:lnTo>
                <a:lnTo>
                  <a:pt x="67640" y="22313"/>
                </a:lnTo>
                <a:lnTo>
                  <a:pt x="59245" y="27539"/>
                </a:lnTo>
                <a:lnTo>
                  <a:pt x="52476" y="34417"/>
                </a:lnTo>
                <a:lnTo>
                  <a:pt x="118760" y="34417"/>
                </a:lnTo>
                <a:lnTo>
                  <a:pt x="106529" y="22565"/>
                </a:lnTo>
                <a:lnTo>
                  <a:pt x="86880" y="17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object 30">
            <a:extLst>
              <a:ext uri="{FF2B5EF4-FFF2-40B4-BE49-F238E27FC236}">
                <a16:creationId xmlns:a16="http://schemas.microsoft.com/office/drawing/2014/main" id="{21977A55-4F2D-4E5B-9AC2-FA351CC96DC9}"/>
              </a:ext>
            </a:extLst>
          </p:cNvPr>
          <p:cNvSpPr/>
          <p:nvPr/>
        </p:nvSpPr>
        <p:spPr>
          <a:xfrm>
            <a:off x="8044834" y="2057980"/>
            <a:ext cx="89535" cy="113030"/>
          </a:xfrm>
          <a:custGeom>
            <a:avLst/>
            <a:gdLst/>
            <a:ahLst/>
            <a:cxnLst/>
            <a:rect l="l" t="t" r="r" b="b"/>
            <a:pathLst>
              <a:path w="89534" h="113030">
                <a:moveTo>
                  <a:pt x="6438" y="82461"/>
                </a:moveTo>
                <a:lnTo>
                  <a:pt x="0" y="100291"/>
                </a:lnTo>
                <a:lnTo>
                  <a:pt x="5741" y="103898"/>
                </a:lnTo>
                <a:lnTo>
                  <a:pt x="14173" y="107969"/>
                </a:lnTo>
                <a:lnTo>
                  <a:pt x="25481" y="111296"/>
                </a:lnTo>
                <a:lnTo>
                  <a:pt x="39852" y="112674"/>
                </a:lnTo>
                <a:lnTo>
                  <a:pt x="56776" y="110461"/>
                </a:lnTo>
                <a:lnTo>
                  <a:pt x="70332" y="103882"/>
                </a:lnTo>
                <a:lnTo>
                  <a:pt x="79130" y="93853"/>
                </a:lnTo>
                <a:lnTo>
                  <a:pt x="40601" y="93853"/>
                </a:lnTo>
                <a:lnTo>
                  <a:pt x="29238" y="92733"/>
                </a:lnTo>
                <a:lnTo>
                  <a:pt x="19710" y="89919"/>
                </a:lnTo>
                <a:lnTo>
                  <a:pt x="12087" y="86223"/>
                </a:lnTo>
                <a:lnTo>
                  <a:pt x="6438" y="82461"/>
                </a:lnTo>
                <a:close/>
              </a:path>
              <a:path w="89534" h="113030">
                <a:moveTo>
                  <a:pt x="54711" y="0"/>
                </a:moveTo>
                <a:lnTo>
                  <a:pt x="37793" y="2533"/>
                </a:lnTo>
                <a:lnTo>
                  <a:pt x="25033" y="9315"/>
                </a:lnTo>
                <a:lnTo>
                  <a:pt x="16590" y="19116"/>
                </a:lnTo>
                <a:lnTo>
                  <a:pt x="12623" y="30708"/>
                </a:lnTo>
                <a:lnTo>
                  <a:pt x="13004" y="42086"/>
                </a:lnTo>
                <a:lnTo>
                  <a:pt x="17913" y="52122"/>
                </a:lnTo>
                <a:lnTo>
                  <a:pt x="27975" y="60303"/>
                </a:lnTo>
                <a:lnTo>
                  <a:pt x="43814" y="66116"/>
                </a:lnTo>
                <a:lnTo>
                  <a:pt x="58165" y="69583"/>
                </a:lnTo>
                <a:lnTo>
                  <a:pt x="60159" y="76263"/>
                </a:lnTo>
                <a:lnTo>
                  <a:pt x="59374" y="82461"/>
                </a:lnTo>
                <a:lnTo>
                  <a:pt x="58419" y="89141"/>
                </a:lnTo>
                <a:lnTo>
                  <a:pt x="51739" y="93853"/>
                </a:lnTo>
                <a:lnTo>
                  <a:pt x="79130" y="93853"/>
                </a:lnTo>
                <a:lnTo>
                  <a:pt x="79850" y="93032"/>
                </a:lnTo>
                <a:lnTo>
                  <a:pt x="84658" y="78003"/>
                </a:lnTo>
                <a:lnTo>
                  <a:pt x="83927" y="67243"/>
                </a:lnTo>
                <a:lnTo>
                  <a:pt x="78438" y="57110"/>
                </a:lnTo>
                <a:lnTo>
                  <a:pt x="67706" y="48508"/>
                </a:lnTo>
                <a:lnTo>
                  <a:pt x="51244" y="42341"/>
                </a:lnTo>
                <a:lnTo>
                  <a:pt x="38620" y="39370"/>
                </a:lnTo>
                <a:lnTo>
                  <a:pt x="36880" y="33921"/>
                </a:lnTo>
                <a:lnTo>
                  <a:pt x="37630" y="28232"/>
                </a:lnTo>
                <a:lnTo>
                  <a:pt x="38366" y="23025"/>
                </a:lnTo>
                <a:lnTo>
                  <a:pt x="44068" y="18567"/>
                </a:lnTo>
                <a:lnTo>
                  <a:pt x="86150" y="18567"/>
                </a:lnTo>
                <a:lnTo>
                  <a:pt x="89369" y="10147"/>
                </a:lnTo>
                <a:lnTo>
                  <a:pt x="84054" y="7099"/>
                </a:lnTo>
                <a:lnTo>
                  <a:pt x="76212" y="3773"/>
                </a:lnTo>
                <a:lnTo>
                  <a:pt x="66284" y="1097"/>
                </a:lnTo>
                <a:lnTo>
                  <a:pt x="54711" y="0"/>
                </a:lnTo>
                <a:close/>
              </a:path>
              <a:path w="89534" h="113030">
                <a:moveTo>
                  <a:pt x="86150" y="18567"/>
                </a:moveTo>
                <a:lnTo>
                  <a:pt x="54457" y="18567"/>
                </a:lnTo>
                <a:lnTo>
                  <a:pt x="62667" y="19290"/>
                </a:lnTo>
                <a:lnTo>
                  <a:pt x="70180" y="21196"/>
                </a:lnTo>
                <a:lnTo>
                  <a:pt x="76949" y="23893"/>
                </a:lnTo>
                <a:lnTo>
                  <a:pt x="82930" y="26987"/>
                </a:lnTo>
                <a:lnTo>
                  <a:pt x="86150" y="18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object 31">
            <a:extLst>
              <a:ext uri="{FF2B5EF4-FFF2-40B4-BE49-F238E27FC236}">
                <a16:creationId xmlns:a16="http://schemas.microsoft.com/office/drawing/2014/main" id="{EDF69DB8-B7B8-449D-891D-806337CE818E}"/>
              </a:ext>
            </a:extLst>
          </p:cNvPr>
          <p:cNvSpPr/>
          <p:nvPr/>
        </p:nvSpPr>
        <p:spPr>
          <a:xfrm>
            <a:off x="7232686" y="1668756"/>
            <a:ext cx="544195" cy="242570"/>
          </a:xfrm>
          <a:custGeom>
            <a:avLst/>
            <a:gdLst/>
            <a:ahLst/>
            <a:cxnLst/>
            <a:rect l="l" t="t" r="r" b="b"/>
            <a:pathLst>
              <a:path w="544195" h="242569">
                <a:moveTo>
                  <a:pt x="271995" y="0"/>
                </a:moveTo>
                <a:lnTo>
                  <a:pt x="0" y="85153"/>
                </a:lnTo>
                <a:lnTo>
                  <a:pt x="113753" y="120764"/>
                </a:lnTo>
                <a:lnTo>
                  <a:pt x="113753" y="200863"/>
                </a:lnTo>
                <a:lnTo>
                  <a:pt x="126190" y="216965"/>
                </a:lnTo>
                <a:lnTo>
                  <a:pt x="160104" y="230112"/>
                </a:lnTo>
                <a:lnTo>
                  <a:pt x="210403" y="238976"/>
                </a:lnTo>
                <a:lnTo>
                  <a:pt x="271995" y="242227"/>
                </a:lnTo>
                <a:lnTo>
                  <a:pt x="333580" y="238976"/>
                </a:lnTo>
                <a:lnTo>
                  <a:pt x="383876" y="230112"/>
                </a:lnTo>
                <a:lnTo>
                  <a:pt x="417789" y="216965"/>
                </a:lnTo>
                <a:lnTo>
                  <a:pt x="430225" y="200863"/>
                </a:lnTo>
                <a:lnTo>
                  <a:pt x="430225" y="133527"/>
                </a:lnTo>
                <a:lnTo>
                  <a:pt x="354567" y="101680"/>
                </a:lnTo>
                <a:lnTo>
                  <a:pt x="287312" y="92989"/>
                </a:lnTo>
                <a:lnTo>
                  <a:pt x="282422" y="92570"/>
                </a:lnTo>
                <a:lnTo>
                  <a:pt x="278752" y="87655"/>
                </a:lnTo>
                <a:lnTo>
                  <a:pt x="279476" y="76377"/>
                </a:lnTo>
                <a:lnTo>
                  <a:pt x="283743" y="72148"/>
                </a:lnTo>
                <a:lnTo>
                  <a:pt x="502452" y="72148"/>
                </a:lnTo>
                <a:lnTo>
                  <a:pt x="271995" y="0"/>
                </a:lnTo>
                <a:close/>
              </a:path>
              <a:path w="544195" h="242569">
                <a:moveTo>
                  <a:pt x="502452" y="72148"/>
                </a:moveTo>
                <a:lnTo>
                  <a:pt x="283743" y="72148"/>
                </a:lnTo>
                <a:lnTo>
                  <a:pt x="288632" y="72567"/>
                </a:lnTo>
                <a:lnTo>
                  <a:pt x="349625" y="79765"/>
                </a:lnTo>
                <a:lnTo>
                  <a:pt x="395581" y="89603"/>
                </a:lnTo>
                <a:lnTo>
                  <a:pt x="426423" y="102048"/>
                </a:lnTo>
                <a:lnTo>
                  <a:pt x="442074" y="117068"/>
                </a:lnTo>
                <a:lnTo>
                  <a:pt x="543991" y="85153"/>
                </a:lnTo>
                <a:lnTo>
                  <a:pt x="502452" y="72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object 32">
            <a:extLst>
              <a:ext uri="{FF2B5EF4-FFF2-40B4-BE49-F238E27FC236}">
                <a16:creationId xmlns:a16="http://schemas.microsoft.com/office/drawing/2014/main" id="{D52042CB-A7E1-45E0-80BF-CDA7CD0EB252}"/>
              </a:ext>
            </a:extLst>
          </p:cNvPr>
          <p:cNvSpPr/>
          <p:nvPr/>
        </p:nvSpPr>
        <p:spPr>
          <a:xfrm>
            <a:off x="7277034" y="1762117"/>
            <a:ext cx="50165" cy="189230"/>
          </a:xfrm>
          <a:custGeom>
            <a:avLst/>
            <a:gdLst/>
            <a:ahLst/>
            <a:cxnLst/>
            <a:rect l="l" t="t" r="r" b="b"/>
            <a:pathLst>
              <a:path w="50165" h="189230">
                <a:moveTo>
                  <a:pt x="31851" y="0"/>
                </a:moveTo>
                <a:lnTo>
                  <a:pt x="18211" y="0"/>
                </a:lnTo>
                <a:lnTo>
                  <a:pt x="18211" y="80695"/>
                </a:lnTo>
                <a:lnTo>
                  <a:pt x="10940" y="84092"/>
                </a:lnTo>
                <a:lnTo>
                  <a:pt x="5172" y="89512"/>
                </a:lnTo>
                <a:lnTo>
                  <a:pt x="1370" y="96519"/>
                </a:lnTo>
                <a:lnTo>
                  <a:pt x="0" y="104673"/>
                </a:lnTo>
                <a:lnTo>
                  <a:pt x="0" y="113499"/>
                </a:lnTo>
                <a:lnTo>
                  <a:pt x="4597" y="121234"/>
                </a:lnTo>
                <a:lnTo>
                  <a:pt x="11506" y="125679"/>
                </a:lnTo>
                <a:lnTo>
                  <a:pt x="6997" y="129514"/>
                </a:lnTo>
                <a:lnTo>
                  <a:pt x="4076" y="135178"/>
                </a:lnTo>
                <a:lnTo>
                  <a:pt x="4076" y="189179"/>
                </a:lnTo>
                <a:lnTo>
                  <a:pt x="45973" y="172034"/>
                </a:lnTo>
                <a:lnTo>
                  <a:pt x="45973" y="135178"/>
                </a:lnTo>
                <a:lnTo>
                  <a:pt x="43052" y="129514"/>
                </a:lnTo>
                <a:lnTo>
                  <a:pt x="38557" y="125679"/>
                </a:lnTo>
                <a:lnTo>
                  <a:pt x="45453" y="121234"/>
                </a:lnTo>
                <a:lnTo>
                  <a:pt x="50050" y="113499"/>
                </a:lnTo>
                <a:lnTo>
                  <a:pt x="50050" y="104673"/>
                </a:lnTo>
                <a:lnTo>
                  <a:pt x="48680" y="96519"/>
                </a:lnTo>
                <a:lnTo>
                  <a:pt x="44880" y="89512"/>
                </a:lnTo>
                <a:lnTo>
                  <a:pt x="39115" y="84092"/>
                </a:lnTo>
                <a:lnTo>
                  <a:pt x="31851" y="80695"/>
                </a:lnTo>
                <a:lnTo>
                  <a:pt x="31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object 33">
            <a:extLst>
              <a:ext uri="{FF2B5EF4-FFF2-40B4-BE49-F238E27FC236}">
                <a16:creationId xmlns:a16="http://schemas.microsoft.com/office/drawing/2014/main" id="{1FB168CA-7C28-4F2D-ADA1-CE6997F39EDD}"/>
              </a:ext>
            </a:extLst>
          </p:cNvPr>
          <p:cNvSpPr/>
          <p:nvPr/>
        </p:nvSpPr>
        <p:spPr>
          <a:xfrm>
            <a:off x="4899154" y="1074630"/>
            <a:ext cx="1670964" cy="1677479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object 34">
            <a:extLst>
              <a:ext uri="{FF2B5EF4-FFF2-40B4-BE49-F238E27FC236}">
                <a16:creationId xmlns:a16="http://schemas.microsoft.com/office/drawing/2014/main" id="{B2423C04-587A-4685-9ECA-9C70F8FFACA6}"/>
              </a:ext>
            </a:extLst>
          </p:cNvPr>
          <p:cNvSpPr/>
          <p:nvPr/>
        </p:nvSpPr>
        <p:spPr>
          <a:xfrm>
            <a:off x="8407737" y="1083434"/>
            <a:ext cx="1660525" cy="1657350"/>
          </a:xfrm>
          <a:custGeom>
            <a:avLst/>
            <a:gdLst/>
            <a:ahLst/>
            <a:cxnLst/>
            <a:rect l="l" t="t" r="r" b="b"/>
            <a:pathLst>
              <a:path w="1660525" h="1657350">
                <a:moveTo>
                  <a:pt x="0" y="1657248"/>
                </a:moveTo>
                <a:lnTo>
                  <a:pt x="1660131" y="1657248"/>
                </a:lnTo>
                <a:lnTo>
                  <a:pt x="1660131" y="0"/>
                </a:lnTo>
                <a:lnTo>
                  <a:pt x="0" y="0"/>
                </a:lnTo>
                <a:lnTo>
                  <a:pt x="0" y="1657248"/>
                </a:lnTo>
                <a:close/>
              </a:path>
            </a:pathLst>
          </a:custGeom>
          <a:solidFill>
            <a:srgbClr val="D3941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object 35">
            <a:extLst>
              <a:ext uri="{FF2B5EF4-FFF2-40B4-BE49-F238E27FC236}">
                <a16:creationId xmlns:a16="http://schemas.microsoft.com/office/drawing/2014/main" id="{CAAA526D-0A28-4782-980A-1F4EED533BA2}"/>
              </a:ext>
            </a:extLst>
          </p:cNvPr>
          <p:cNvSpPr/>
          <p:nvPr/>
        </p:nvSpPr>
        <p:spPr>
          <a:xfrm>
            <a:off x="8882781" y="2025533"/>
            <a:ext cx="177165" cy="147320"/>
          </a:xfrm>
          <a:custGeom>
            <a:avLst/>
            <a:gdLst/>
            <a:ahLst/>
            <a:cxnLst/>
            <a:rect l="l" t="t" r="r" b="b"/>
            <a:pathLst>
              <a:path w="177164" h="147319">
                <a:moveTo>
                  <a:pt x="56095" y="0"/>
                </a:moveTo>
                <a:lnTo>
                  <a:pt x="25958" y="0"/>
                </a:lnTo>
                <a:lnTo>
                  <a:pt x="0" y="147015"/>
                </a:lnTo>
                <a:lnTo>
                  <a:pt x="24980" y="147015"/>
                </a:lnTo>
                <a:lnTo>
                  <a:pt x="40906" y="57086"/>
                </a:lnTo>
                <a:lnTo>
                  <a:pt x="41426" y="53416"/>
                </a:lnTo>
                <a:lnTo>
                  <a:pt x="43103" y="42392"/>
                </a:lnTo>
                <a:lnTo>
                  <a:pt x="65814" y="42392"/>
                </a:lnTo>
                <a:lnTo>
                  <a:pt x="56095" y="0"/>
                </a:lnTo>
                <a:close/>
              </a:path>
              <a:path w="177164" h="147319">
                <a:moveTo>
                  <a:pt x="65814" y="42392"/>
                </a:moveTo>
                <a:lnTo>
                  <a:pt x="43103" y="42392"/>
                </a:lnTo>
                <a:lnTo>
                  <a:pt x="44576" y="53416"/>
                </a:lnTo>
                <a:lnTo>
                  <a:pt x="45313" y="57086"/>
                </a:lnTo>
                <a:lnTo>
                  <a:pt x="65646" y="147015"/>
                </a:lnTo>
                <a:lnTo>
                  <a:pt x="84505" y="147015"/>
                </a:lnTo>
                <a:lnTo>
                  <a:pt x="105968" y="110020"/>
                </a:lnTo>
                <a:lnTo>
                  <a:pt x="81318" y="110020"/>
                </a:lnTo>
                <a:lnTo>
                  <a:pt x="65814" y="42392"/>
                </a:lnTo>
                <a:close/>
              </a:path>
              <a:path w="177164" h="147319">
                <a:moveTo>
                  <a:pt x="169276" y="42875"/>
                </a:moveTo>
                <a:lnTo>
                  <a:pt x="143776" y="42875"/>
                </a:lnTo>
                <a:lnTo>
                  <a:pt x="143294" y="44589"/>
                </a:lnTo>
                <a:lnTo>
                  <a:pt x="141338" y="54394"/>
                </a:lnTo>
                <a:lnTo>
                  <a:pt x="140842" y="57086"/>
                </a:lnTo>
                <a:lnTo>
                  <a:pt x="124917" y="147015"/>
                </a:lnTo>
                <a:lnTo>
                  <a:pt x="150888" y="147015"/>
                </a:lnTo>
                <a:lnTo>
                  <a:pt x="169276" y="42875"/>
                </a:lnTo>
                <a:close/>
              </a:path>
              <a:path w="177164" h="147319">
                <a:moveTo>
                  <a:pt x="176847" y="0"/>
                </a:moveTo>
                <a:lnTo>
                  <a:pt x="145503" y="0"/>
                </a:lnTo>
                <a:lnTo>
                  <a:pt x="81318" y="110020"/>
                </a:lnTo>
                <a:lnTo>
                  <a:pt x="105968" y="110020"/>
                </a:lnTo>
                <a:lnTo>
                  <a:pt x="136677" y="57086"/>
                </a:lnTo>
                <a:lnTo>
                  <a:pt x="138633" y="53657"/>
                </a:lnTo>
                <a:lnTo>
                  <a:pt x="143052" y="44348"/>
                </a:lnTo>
                <a:lnTo>
                  <a:pt x="143776" y="42875"/>
                </a:lnTo>
                <a:lnTo>
                  <a:pt x="169276" y="42875"/>
                </a:lnTo>
                <a:lnTo>
                  <a:pt x="176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object 36">
            <a:extLst>
              <a:ext uri="{FF2B5EF4-FFF2-40B4-BE49-F238E27FC236}">
                <a16:creationId xmlns:a16="http://schemas.microsoft.com/office/drawing/2014/main" id="{6C69A8FA-BEDD-4E41-A689-B4469287F1F3}"/>
              </a:ext>
            </a:extLst>
          </p:cNvPr>
          <p:cNvSpPr/>
          <p:nvPr/>
        </p:nvSpPr>
        <p:spPr>
          <a:xfrm>
            <a:off x="9067598" y="2020632"/>
            <a:ext cx="51435" cy="154305"/>
          </a:xfrm>
          <a:custGeom>
            <a:avLst/>
            <a:gdLst/>
            <a:ahLst/>
            <a:cxnLst/>
            <a:rect l="l" t="t" r="r" b="b"/>
            <a:pathLst>
              <a:path w="51435" h="154305">
                <a:moveTo>
                  <a:pt x="45072" y="0"/>
                </a:moveTo>
                <a:lnTo>
                  <a:pt x="29400" y="0"/>
                </a:lnTo>
                <a:lnTo>
                  <a:pt x="22047" y="6375"/>
                </a:lnTo>
                <a:lnTo>
                  <a:pt x="20574" y="22301"/>
                </a:lnTo>
                <a:lnTo>
                  <a:pt x="26212" y="28663"/>
                </a:lnTo>
                <a:lnTo>
                  <a:pt x="41884" y="28663"/>
                </a:lnTo>
                <a:lnTo>
                  <a:pt x="48996" y="22301"/>
                </a:lnTo>
                <a:lnTo>
                  <a:pt x="49974" y="14211"/>
                </a:lnTo>
                <a:lnTo>
                  <a:pt x="50952" y="6375"/>
                </a:lnTo>
                <a:lnTo>
                  <a:pt x="45072" y="0"/>
                </a:lnTo>
                <a:close/>
              </a:path>
              <a:path w="51435" h="154305">
                <a:moveTo>
                  <a:pt x="41109" y="58813"/>
                </a:moveTo>
                <a:lnTo>
                  <a:pt x="11518" y="58813"/>
                </a:lnTo>
                <a:lnTo>
                  <a:pt x="13970" y="61010"/>
                </a:lnTo>
                <a:lnTo>
                  <a:pt x="13970" y="66154"/>
                </a:lnTo>
                <a:lnTo>
                  <a:pt x="11902" y="82217"/>
                </a:lnTo>
                <a:lnTo>
                  <a:pt x="2804" y="119221"/>
                </a:lnTo>
                <a:lnTo>
                  <a:pt x="736" y="135013"/>
                </a:lnTo>
                <a:lnTo>
                  <a:pt x="2152" y="142611"/>
                </a:lnTo>
                <a:lnTo>
                  <a:pt x="6186" y="148577"/>
                </a:lnTo>
                <a:lnTo>
                  <a:pt x="12518" y="152476"/>
                </a:lnTo>
                <a:lnTo>
                  <a:pt x="20828" y="153873"/>
                </a:lnTo>
                <a:lnTo>
                  <a:pt x="29883" y="153873"/>
                </a:lnTo>
                <a:lnTo>
                  <a:pt x="36995" y="151422"/>
                </a:lnTo>
                <a:lnTo>
                  <a:pt x="42379" y="148234"/>
                </a:lnTo>
                <a:lnTo>
                  <a:pt x="42379" y="139179"/>
                </a:lnTo>
                <a:lnTo>
                  <a:pt x="31115" y="139179"/>
                </a:lnTo>
                <a:lnTo>
                  <a:pt x="28663" y="136969"/>
                </a:lnTo>
                <a:lnTo>
                  <a:pt x="28663" y="131826"/>
                </a:lnTo>
                <a:lnTo>
                  <a:pt x="30729" y="115762"/>
                </a:lnTo>
                <a:lnTo>
                  <a:pt x="39818" y="78764"/>
                </a:lnTo>
                <a:lnTo>
                  <a:pt x="41884" y="62979"/>
                </a:lnTo>
                <a:lnTo>
                  <a:pt x="41109" y="58813"/>
                </a:lnTo>
                <a:close/>
              </a:path>
              <a:path w="51435" h="154305">
                <a:moveTo>
                  <a:pt x="42379" y="137706"/>
                </a:moveTo>
                <a:lnTo>
                  <a:pt x="40424" y="138442"/>
                </a:lnTo>
                <a:lnTo>
                  <a:pt x="37973" y="139179"/>
                </a:lnTo>
                <a:lnTo>
                  <a:pt x="42379" y="139179"/>
                </a:lnTo>
                <a:lnTo>
                  <a:pt x="42379" y="137706"/>
                </a:lnTo>
                <a:close/>
              </a:path>
              <a:path w="51435" h="154305">
                <a:moveTo>
                  <a:pt x="21805" y="44107"/>
                </a:moveTo>
                <a:lnTo>
                  <a:pt x="12992" y="44107"/>
                </a:lnTo>
                <a:lnTo>
                  <a:pt x="5638" y="46558"/>
                </a:lnTo>
                <a:lnTo>
                  <a:pt x="0" y="49745"/>
                </a:lnTo>
                <a:lnTo>
                  <a:pt x="0" y="60274"/>
                </a:lnTo>
                <a:lnTo>
                  <a:pt x="4406" y="58813"/>
                </a:lnTo>
                <a:lnTo>
                  <a:pt x="41109" y="58813"/>
                </a:lnTo>
                <a:lnTo>
                  <a:pt x="40468" y="55374"/>
                </a:lnTo>
                <a:lnTo>
                  <a:pt x="36436" y="49404"/>
                </a:lnTo>
                <a:lnTo>
                  <a:pt x="30108" y="45503"/>
                </a:lnTo>
                <a:lnTo>
                  <a:pt x="21805" y="441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object 37">
            <a:extLst>
              <a:ext uri="{FF2B5EF4-FFF2-40B4-BE49-F238E27FC236}">
                <a16:creationId xmlns:a16="http://schemas.microsoft.com/office/drawing/2014/main" id="{584F9273-DD46-4D85-8030-8BB11BF653B0}"/>
              </a:ext>
            </a:extLst>
          </p:cNvPr>
          <p:cNvSpPr/>
          <p:nvPr/>
        </p:nvSpPr>
        <p:spPr>
          <a:xfrm>
            <a:off x="9125761" y="2022104"/>
            <a:ext cx="50165" cy="152400"/>
          </a:xfrm>
          <a:custGeom>
            <a:avLst/>
            <a:gdLst/>
            <a:ahLst/>
            <a:cxnLst/>
            <a:rect l="l" t="t" r="r" b="b"/>
            <a:pathLst>
              <a:path w="50164" h="152400">
                <a:moveTo>
                  <a:pt x="49664" y="0"/>
                </a:moveTo>
                <a:lnTo>
                  <a:pt x="21737" y="3428"/>
                </a:lnTo>
                <a:lnTo>
                  <a:pt x="185" y="126428"/>
                </a:lnTo>
                <a:lnTo>
                  <a:pt x="0" y="138137"/>
                </a:lnTo>
                <a:lnTo>
                  <a:pt x="3673" y="146215"/>
                </a:lnTo>
                <a:lnTo>
                  <a:pt x="10377" y="150892"/>
                </a:lnTo>
                <a:lnTo>
                  <a:pt x="19286" y="152399"/>
                </a:lnTo>
                <a:lnTo>
                  <a:pt x="28595" y="152399"/>
                </a:lnTo>
                <a:lnTo>
                  <a:pt x="35453" y="149948"/>
                </a:lnTo>
                <a:lnTo>
                  <a:pt x="41092" y="146773"/>
                </a:lnTo>
                <a:lnTo>
                  <a:pt x="41092" y="137706"/>
                </a:lnTo>
                <a:lnTo>
                  <a:pt x="28112" y="137706"/>
                </a:lnTo>
                <a:lnTo>
                  <a:pt x="26144" y="133781"/>
                </a:lnTo>
                <a:lnTo>
                  <a:pt x="49664" y="0"/>
                </a:lnTo>
                <a:close/>
              </a:path>
              <a:path w="50164" h="152400">
                <a:moveTo>
                  <a:pt x="41092" y="136232"/>
                </a:moveTo>
                <a:lnTo>
                  <a:pt x="38882" y="136969"/>
                </a:lnTo>
                <a:lnTo>
                  <a:pt x="36431" y="137706"/>
                </a:lnTo>
                <a:lnTo>
                  <a:pt x="41092" y="137706"/>
                </a:lnTo>
                <a:lnTo>
                  <a:pt x="41092" y="1362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object 38">
            <a:extLst>
              <a:ext uri="{FF2B5EF4-FFF2-40B4-BE49-F238E27FC236}">
                <a16:creationId xmlns:a16="http://schemas.microsoft.com/office/drawing/2014/main" id="{60232F60-CE5E-4E6E-A242-22EF9BE8A585}"/>
              </a:ext>
            </a:extLst>
          </p:cNvPr>
          <p:cNvSpPr/>
          <p:nvPr/>
        </p:nvSpPr>
        <p:spPr>
          <a:xfrm>
            <a:off x="9184184" y="2020632"/>
            <a:ext cx="51435" cy="154305"/>
          </a:xfrm>
          <a:custGeom>
            <a:avLst/>
            <a:gdLst/>
            <a:ahLst/>
            <a:cxnLst/>
            <a:rect l="l" t="t" r="r" b="b"/>
            <a:pathLst>
              <a:path w="51435" h="154305">
                <a:moveTo>
                  <a:pt x="45072" y="0"/>
                </a:moveTo>
                <a:lnTo>
                  <a:pt x="29400" y="0"/>
                </a:lnTo>
                <a:lnTo>
                  <a:pt x="22047" y="6375"/>
                </a:lnTo>
                <a:lnTo>
                  <a:pt x="21310" y="14211"/>
                </a:lnTo>
                <a:lnTo>
                  <a:pt x="20586" y="22301"/>
                </a:lnTo>
                <a:lnTo>
                  <a:pt x="26212" y="28663"/>
                </a:lnTo>
                <a:lnTo>
                  <a:pt x="41884" y="28663"/>
                </a:lnTo>
                <a:lnTo>
                  <a:pt x="48996" y="22301"/>
                </a:lnTo>
                <a:lnTo>
                  <a:pt x="49974" y="14211"/>
                </a:lnTo>
                <a:lnTo>
                  <a:pt x="50952" y="6375"/>
                </a:lnTo>
                <a:lnTo>
                  <a:pt x="45072" y="0"/>
                </a:lnTo>
                <a:close/>
              </a:path>
              <a:path w="51435" h="154305">
                <a:moveTo>
                  <a:pt x="41109" y="58813"/>
                </a:moveTo>
                <a:lnTo>
                  <a:pt x="11518" y="58813"/>
                </a:lnTo>
                <a:lnTo>
                  <a:pt x="13970" y="61010"/>
                </a:lnTo>
                <a:lnTo>
                  <a:pt x="13970" y="66154"/>
                </a:lnTo>
                <a:lnTo>
                  <a:pt x="11902" y="82217"/>
                </a:lnTo>
                <a:lnTo>
                  <a:pt x="2804" y="119221"/>
                </a:lnTo>
                <a:lnTo>
                  <a:pt x="736" y="135013"/>
                </a:lnTo>
                <a:lnTo>
                  <a:pt x="2152" y="142611"/>
                </a:lnTo>
                <a:lnTo>
                  <a:pt x="6186" y="148577"/>
                </a:lnTo>
                <a:lnTo>
                  <a:pt x="12518" y="152476"/>
                </a:lnTo>
                <a:lnTo>
                  <a:pt x="20828" y="153873"/>
                </a:lnTo>
                <a:lnTo>
                  <a:pt x="29883" y="153873"/>
                </a:lnTo>
                <a:lnTo>
                  <a:pt x="36995" y="151422"/>
                </a:lnTo>
                <a:lnTo>
                  <a:pt x="42379" y="148234"/>
                </a:lnTo>
                <a:lnTo>
                  <a:pt x="42379" y="139179"/>
                </a:lnTo>
                <a:lnTo>
                  <a:pt x="31115" y="139179"/>
                </a:lnTo>
                <a:lnTo>
                  <a:pt x="28663" y="136969"/>
                </a:lnTo>
                <a:lnTo>
                  <a:pt x="28663" y="131826"/>
                </a:lnTo>
                <a:lnTo>
                  <a:pt x="30729" y="115762"/>
                </a:lnTo>
                <a:lnTo>
                  <a:pt x="39818" y="78764"/>
                </a:lnTo>
                <a:lnTo>
                  <a:pt x="41884" y="62979"/>
                </a:lnTo>
                <a:lnTo>
                  <a:pt x="41109" y="58813"/>
                </a:lnTo>
                <a:close/>
              </a:path>
              <a:path w="51435" h="154305">
                <a:moveTo>
                  <a:pt x="42379" y="137706"/>
                </a:moveTo>
                <a:lnTo>
                  <a:pt x="40424" y="138442"/>
                </a:lnTo>
                <a:lnTo>
                  <a:pt x="37973" y="139179"/>
                </a:lnTo>
                <a:lnTo>
                  <a:pt x="42379" y="139179"/>
                </a:lnTo>
                <a:lnTo>
                  <a:pt x="42379" y="137706"/>
                </a:lnTo>
                <a:close/>
              </a:path>
              <a:path w="51435" h="154305">
                <a:moveTo>
                  <a:pt x="21805" y="44107"/>
                </a:moveTo>
                <a:lnTo>
                  <a:pt x="12992" y="44107"/>
                </a:lnTo>
                <a:lnTo>
                  <a:pt x="5638" y="46558"/>
                </a:lnTo>
                <a:lnTo>
                  <a:pt x="0" y="49745"/>
                </a:lnTo>
                <a:lnTo>
                  <a:pt x="0" y="60274"/>
                </a:lnTo>
                <a:lnTo>
                  <a:pt x="4406" y="58813"/>
                </a:lnTo>
                <a:lnTo>
                  <a:pt x="41109" y="58813"/>
                </a:lnTo>
                <a:lnTo>
                  <a:pt x="40468" y="55374"/>
                </a:lnTo>
                <a:lnTo>
                  <a:pt x="36436" y="49404"/>
                </a:lnTo>
                <a:lnTo>
                  <a:pt x="30108" y="45503"/>
                </a:lnTo>
                <a:lnTo>
                  <a:pt x="21805" y="441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object 39">
            <a:extLst>
              <a:ext uri="{FF2B5EF4-FFF2-40B4-BE49-F238E27FC236}">
                <a16:creationId xmlns:a16="http://schemas.microsoft.com/office/drawing/2014/main" id="{FF2C671A-2B1B-4C61-AAB8-070A3BED1712}"/>
              </a:ext>
            </a:extLst>
          </p:cNvPr>
          <p:cNvSpPr/>
          <p:nvPr/>
        </p:nvSpPr>
        <p:spPr>
          <a:xfrm>
            <a:off x="9241922" y="2034839"/>
            <a:ext cx="71120" cy="139700"/>
          </a:xfrm>
          <a:custGeom>
            <a:avLst/>
            <a:gdLst/>
            <a:ahLst/>
            <a:cxnLst/>
            <a:rect l="l" t="t" r="r" b="b"/>
            <a:pathLst>
              <a:path w="71120" h="139700">
                <a:moveTo>
                  <a:pt x="42367" y="49009"/>
                </a:moveTo>
                <a:lnTo>
                  <a:pt x="15189" y="49009"/>
                </a:lnTo>
                <a:lnTo>
                  <a:pt x="5626" y="102666"/>
                </a:lnTo>
                <a:lnTo>
                  <a:pt x="5405" y="118787"/>
                </a:lnTo>
                <a:lnTo>
                  <a:pt x="10648" y="130355"/>
                </a:lnTo>
                <a:lnTo>
                  <a:pt x="20302" y="137328"/>
                </a:lnTo>
                <a:lnTo>
                  <a:pt x="33312" y="139661"/>
                </a:lnTo>
                <a:lnTo>
                  <a:pt x="41502" y="139053"/>
                </a:lnTo>
                <a:lnTo>
                  <a:pt x="48496" y="137366"/>
                </a:lnTo>
                <a:lnTo>
                  <a:pt x="54387" y="134807"/>
                </a:lnTo>
                <a:lnTo>
                  <a:pt x="59270" y="131584"/>
                </a:lnTo>
                <a:lnTo>
                  <a:pt x="57683" y="122021"/>
                </a:lnTo>
                <a:lnTo>
                  <a:pt x="44576" y="122021"/>
                </a:lnTo>
                <a:lnTo>
                  <a:pt x="38094" y="120660"/>
                </a:lnTo>
                <a:lnTo>
                  <a:pt x="34047" y="116635"/>
                </a:lnTo>
                <a:lnTo>
                  <a:pt x="32387" y="110036"/>
                </a:lnTo>
                <a:lnTo>
                  <a:pt x="33070" y="100952"/>
                </a:lnTo>
                <a:lnTo>
                  <a:pt x="42367" y="49009"/>
                </a:lnTo>
                <a:close/>
              </a:path>
              <a:path w="71120" h="139700">
                <a:moveTo>
                  <a:pt x="57073" y="118351"/>
                </a:moveTo>
                <a:lnTo>
                  <a:pt x="53390" y="120802"/>
                </a:lnTo>
                <a:lnTo>
                  <a:pt x="49479" y="122021"/>
                </a:lnTo>
                <a:lnTo>
                  <a:pt x="57683" y="122021"/>
                </a:lnTo>
                <a:lnTo>
                  <a:pt x="57073" y="118351"/>
                </a:lnTo>
                <a:close/>
              </a:path>
              <a:path w="71120" h="139700">
                <a:moveTo>
                  <a:pt x="70548" y="31864"/>
                </a:moveTo>
                <a:lnTo>
                  <a:pt x="2933" y="31864"/>
                </a:lnTo>
                <a:lnTo>
                  <a:pt x="0" y="49009"/>
                </a:lnTo>
                <a:lnTo>
                  <a:pt x="67602" y="49009"/>
                </a:lnTo>
                <a:lnTo>
                  <a:pt x="70548" y="31864"/>
                </a:lnTo>
                <a:close/>
              </a:path>
              <a:path w="71120" h="139700">
                <a:moveTo>
                  <a:pt x="50952" y="0"/>
                </a:moveTo>
                <a:lnTo>
                  <a:pt x="23266" y="3187"/>
                </a:lnTo>
                <a:lnTo>
                  <a:pt x="18122" y="31864"/>
                </a:lnTo>
                <a:lnTo>
                  <a:pt x="45313" y="31864"/>
                </a:lnTo>
                <a:lnTo>
                  <a:pt x="50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bject 40">
            <a:extLst>
              <a:ext uri="{FF2B5EF4-FFF2-40B4-BE49-F238E27FC236}">
                <a16:creationId xmlns:a16="http://schemas.microsoft.com/office/drawing/2014/main" id="{E6D90815-D54D-45A4-97AB-4A07ADE214A4}"/>
              </a:ext>
            </a:extLst>
          </p:cNvPr>
          <p:cNvSpPr/>
          <p:nvPr/>
        </p:nvSpPr>
        <p:spPr>
          <a:xfrm>
            <a:off x="9311626" y="2063756"/>
            <a:ext cx="114935" cy="111760"/>
          </a:xfrm>
          <a:custGeom>
            <a:avLst/>
            <a:gdLst/>
            <a:ahLst/>
            <a:cxnLst/>
            <a:rect l="l" t="t" r="r" b="b"/>
            <a:pathLst>
              <a:path w="114935" h="111760">
                <a:moveTo>
                  <a:pt x="61921" y="0"/>
                </a:moveTo>
                <a:lnTo>
                  <a:pt x="21808" y="15438"/>
                </a:lnTo>
                <a:lnTo>
                  <a:pt x="440" y="54394"/>
                </a:lnTo>
                <a:lnTo>
                  <a:pt x="0" y="76169"/>
                </a:lnTo>
                <a:lnTo>
                  <a:pt x="6286" y="94456"/>
                </a:lnTo>
                <a:lnTo>
                  <a:pt x="19139" y="107047"/>
                </a:lnTo>
                <a:lnTo>
                  <a:pt x="38401" y="111734"/>
                </a:lnTo>
                <a:lnTo>
                  <a:pt x="48935" y="110581"/>
                </a:lnTo>
                <a:lnTo>
                  <a:pt x="58340" y="107291"/>
                </a:lnTo>
                <a:lnTo>
                  <a:pt x="66411" y="102117"/>
                </a:lnTo>
                <a:lnTo>
                  <a:pt x="72945" y="95313"/>
                </a:lnTo>
                <a:lnTo>
                  <a:pt x="100621" y="95313"/>
                </a:lnTo>
                <a:lnTo>
                  <a:pt x="98662" y="92379"/>
                </a:lnTo>
                <a:lnTo>
                  <a:pt x="48446" y="92379"/>
                </a:lnTo>
                <a:lnTo>
                  <a:pt x="37136" y="89565"/>
                </a:lnTo>
                <a:lnTo>
                  <a:pt x="29982" y="81813"/>
                </a:lnTo>
                <a:lnTo>
                  <a:pt x="26917" y="70155"/>
                </a:lnTo>
                <a:lnTo>
                  <a:pt x="27872" y="55625"/>
                </a:lnTo>
                <a:lnTo>
                  <a:pt x="32449" y="41235"/>
                </a:lnTo>
                <a:lnTo>
                  <a:pt x="40031" y="29649"/>
                </a:lnTo>
                <a:lnTo>
                  <a:pt x="50231" y="21923"/>
                </a:lnTo>
                <a:lnTo>
                  <a:pt x="62658" y="19113"/>
                </a:lnTo>
                <a:lnTo>
                  <a:pt x="111524" y="19113"/>
                </a:lnTo>
                <a:lnTo>
                  <a:pt x="113164" y="9804"/>
                </a:lnTo>
                <a:lnTo>
                  <a:pt x="89112" y="9804"/>
                </a:lnTo>
                <a:lnTo>
                  <a:pt x="83483" y="5582"/>
                </a:lnTo>
                <a:lnTo>
                  <a:pt x="76617" y="2511"/>
                </a:lnTo>
                <a:lnTo>
                  <a:pt x="69200" y="635"/>
                </a:lnTo>
                <a:lnTo>
                  <a:pt x="61921" y="0"/>
                </a:lnTo>
                <a:close/>
              </a:path>
              <a:path w="114935" h="111760">
                <a:moveTo>
                  <a:pt x="100621" y="95313"/>
                </a:moveTo>
                <a:lnTo>
                  <a:pt x="72945" y="95313"/>
                </a:lnTo>
                <a:lnTo>
                  <a:pt x="73923" y="104876"/>
                </a:lnTo>
                <a:lnTo>
                  <a:pt x="81276" y="110743"/>
                </a:lnTo>
                <a:lnTo>
                  <a:pt x="101355" y="110743"/>
                </a:lnTo>
                <a:lnTo>
                  <a:pt x="108213" y="108305"/>
                </a:lnTo>
                <a:lnTo>
                  <a:pt x="113610" y="105117"/>
                </a:lnTo>
                <a:lnTo>
                  <a:pt x="113610" y="96050"/>
                </a:lnTo>
                <a:lnTo>
                  <a:pt x="101113" y="96050"/>
                </a:lnTo>
                <a:lnTo>
                  <a:pt x="100621" y="95313"/>
                </a:lnTo>
                <a:close/>
              </a:path>
              <a:path w="114935" h="111760">
                <a:moveTo>
                  <a:pt x="113610" y="94576"/>
                </a:moveTo>
                <a:lnTo>
                  <a:pt x="111642" y="95313"/>
                </a:lnTo>
                <a:lnTo>
                  <a:pt x="109203" y="96050"/>
                </a:lnTo>
                <a:lnTo>
                  <a:pt x="113610" y="96050"/>
                </a:lnTo>
                <a:lnTo>
                  <a:pt x="113610" y="94576"/>
                </a:lnTo>
                <a:close/>
              </a:path>
              <a:path w="114935" h="111760">
                <a:moveTo>
                  <a:pt x="111524" y="19113"/>
                </a:moveTo>
                <a:lnTo>
                  <a:pt x="72703" y="19113"/>
                </a:lnTo>
                <a:lnTo>
                  <a:pt x="78584" y="22783"/>
                </a:lnTo>
                <a:lnTo>
                  <a:pt x="82990" y="26708"/>
                </a:lnTo>
                <a:lnTo>
                  <a:pt x="72766" y="75009"/>
                </a:lnTo>
                <a:lnTo>
                  <a:pt x="48446" y="92379"/>
                </a:lnTo>
                <a:lnTo>
                  <a:pt x="98662" y="92379"/>
                </a:lnTo>
                <a:lnTo>
                  <a:pt x="100135" y="83794"/>
                </a:lnTo>
                <a:lnTo>
                  <a:pt x="111524" y="19113"/>
                </a:lnTo>
                <a:close/>
              </a:path>
              <a:path w="114935" h="111760">
                <a:moveTo>
                  <a:pt x="114588" y="1714"/>
                </a:moveTo>
                <a:lnTo>
                  <a:pt x="96211" y="1714"/>
                </a:lnTo>
                <a:lnTo>
                  <a:pt x="89112" y="9804"/>
                </a:lnTo>
                <a:lnTo>
                  <a:pt x="113164" y="9804"/>
                </a:lnTo>
                <a:lnTo>
                  <a:pt x="114588" y="17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bject 41">
            <a:extLst>
              <a:ext uri="{FF2B5EF4-FFF2-40B4-BE49-F238E27FC236}">
                <a16:creationId xmlns:a16="http://schemas.microsoft.com/office/drawing/2014/main" id="{555CDF40-4461-4687-8455-E330D62B5F96}"/>
              </a:ext>
            </a:extLst>
          </p:cNvPr>
          <p:cNvSpPr/>
          <p:nvPr/>
        </p:nvSpPr>
        <p:spPr>
          <a:xfrm>
            <a:off x="9442614" y="2064739"/>
            <a:ext cx="98425" cy="107950"/>
          </a:xfrm>
          <a:custGeom>
            <a:avLst/>
            <a:gdLst/>
            <a:ahLst/>
            <a:cxnLst/>
            <a:rect l="l" t="t" r="r" b="b"/>
            <a:pathLst>
              <a:path w="98425" h="107950">
                <a:moveTo>
                  <a:pt x="40732" y="14706"/>
                </a:moveTo>
                <a:lnTo>
                  <a:pt x="13474" y="14706"/>
                </a:lnTo>
                <a:lnTo>
                  <a:pt x="15671" y="18376"/>
                </a:lnTo>
                <a:lnTo>
                  <a:pt x="14211" y="26949"/>
                </a:lnTo>
                <a:lnTo>
                  <a:pt x="0" y="107810"/>
                </a:lnTo>
                <a:lnTo>
                  <a:pt x="27190" y="107810"/>
                </a:lnTo>
                <a:lnTo>
                  <a:pt x="35267" y="61988"/>
                </a:lnTo>
                <a:lnTo>
                  <a:pt x="40420" y="43205"/>
                </a:lnTo>
                <a:lnTo>
                  <a:pt x="47458" y="30781"/>
                </a:lnTo>
                <a:lnTo>
                  <a:pt x="55322" y="23916"/>
                </a:lnTo>
                <a:lnTo>
                  <a:pt x="60289" y="22542"/>
                </a:lnTo>
                <a:lnTo>
                  <a:pt x="41401" y="22542"/>
                </a:lnTo>
                <a:lnTo>
                  <a:pt x="40732" y="14706"/>
                </a:lnTo>
                <a:close/>
              </a:path>
              <a:path w="98425" h="107950">
                <a:moveTo>
                  <a:pt x="97832" y="21805"/>
                </a:moveTo>
                <a:lnTo>
                  <a:pt x="69570" y="21805"/>
                </a:lnTo>
                <a:lnTo>
                  <a:pt x="73482" y="26212"/>
                </a:lnTo>
                <a:lnTo>
                  <a:pt x="73482" y="35775"/>
                </a:lnTo>
                <a:lnTo>
                  <a:pt x="71285" y="39446"/>
                </a:lnTo>
                <a:lnTo>
                  <a:pt x="70307" y="41402"/>
                </a:lnTo>
                <a:lnTo>
                  <a:pt x="71285" y="41897"/>
                </a:lnTo>
                <a:lnTo>
                  <a:pt x="73977" y="42633"/>
                </a:lnTo>
                <a:lnTo>
                  <a:pt x="76669" y="42633"/>
                </a:lnTo>
                <a:lnTo>
                  <a:pt x="85786" y="40469"/>
                </a:lnTo>
                <a:lnTo>
                  <a:pt x="92468" y="35066"/>
                </a:lnTo>
                <a:lnTo>
                  <a:pt x="96579" y="28055"/>
                </a:lnTo>
                <a:lnTo>
                  <a:pt x="97832" y="21805"/>
                </a:lnTo>
                <a:close/>
              </a:path>
              <a:path w="98425" h="107950">
                <a:moveTo>
                  <a:pt x="73736" y="0"/>
                </a:moveTo>
                <a:lnTo>
                  <a:pt x="64717" y="1489"/>
                </a:lnTo>
                <a:lnTo>
                  <a:pt x="56002" y="5851"/>
                </a:lnTo>
                <a:lnTo>
                  <a:pt x="48070" y="12923"/>
                </a:lnTo>
                <a:lnTo>
                  <a:pt x="41401" y="22542"/>
                </a:lnTo>
                <a:lnTo>
                  <a:pt x="60289" y="22542"/>
                </a:lnTo>
                <a:lnTo>
                  <a:pt x="62953" y="21805"/>
                </a:lnTo>
                <a:lnTo>
                  <a:pt x="97832" y="21805"/>
                </a:lnTo>
                <a:lnTo>
                  <a:pt x="97980" y="21069"/>
                </a:lnTo>
                <a:lnTo>
                  <a:pt x="96362" y="12815"/>
                </a:lnTo>
                <a:lnTo>
                  <a:pt x="91644" y="6124"/>
                </a:lnTo>
                <a:lnTo>
                  <a:pt x="84034" y="1638"/>
                </a:lnTo>
                <a:lnTo>
                  <a:pt x="73736" y="0"/>
                </a:lnTo>
                <a:close/>
              </a:path>
              <a:path w="98425" h="107950">
                <a:moveTo>
                  <a:pt x="22529" y="0"/>
                </a:moveTo>
                <a:lnTo>
                  <a:pt x="13220" y="0"/>
                </a:lnTo>
                <a:lnTo>
                  <a:pt x="6121" y="2451"/>
                </a:lnTo>
                <a:lnTo>
                  <a:pt x="843" y="5575"/>
                </a:lnTo>
                <a:lnTo>
                  <a:pt x="736" y="16167"/>
                </a:lnTo>
                <a:lnTo>
                  <a:pt x="2692" y="15430"/>
                </a:lnTo>
                <a:lnTo>
                  <a:pt x="5143" y="14706"/>
                </a:lnTo>
                <a:lnTo>
                  <a:pt x="40732" y="14706"/>
                </a:lnTo>
                <a:lnTo>
                  <a:pt x="40553" y="12612"/>
                </a:lnTo>
                <a:lnTo>
                  <a:pt x="36833" y="5575"/>
                </a:lnTo>
                <a:lnTo>
                  <a:pt x="30679" y="1386"/>
                </a:lnTo>
                <a:lnTo>
                  <a:pt x="225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bject 42">
            <a:extLst>
              <a:ext uri="{FF2B5EF4-FFF2-40B4-BE49-F238E27FC236}">
                <a16:creationId xmlns:a16="http://schemas.microsoft.com/office/drawing/2014/main" id="{4A85ECC9-550C-4EA0-B3C4-C2CCA09A65C8}"/>
              </a:ext>
            </a:extLst>
          </p:cNvPr>
          <p:cNvSpPr/>
          <p:nvPr/>
        </p:nvSpPr>
        <p:spPr>
          <a:xfrm>
            <a:off x="9543518" y="2064731"/>
            <a:ext cx="116205" cy="158115"/>
          </a:xfrm>
          <a:custGeom>
            <a:avLst/>
            <a:gdLst/>
            <a:ahLst/>
            <a:cxnLst/>
            <a:rect l="l" t="t" r="r" b="b"/>
            <a:pathLst>
              <a:path w="116204" h="158114">
                <a:moveTo>
                  <a:pt x="1727" y="127914"/>
                </a:moveTo>
                <a:lnTo>
                  <a:pt x="27842" y="156941"/>
                </a:lnTo>
                <a:lnTo>
                  <a:pt x="37731" y="157797"/>
                </a:lnTo>
                <a:lnTo>
                  <a:pt x="59362" y="154834"/>
                </a:lnTo>
                <a:lnTo>
                  <a:pt x="77201" y="144935"/>
                </a:lnTo>
                <a:lnTo>
                  <a:pt x="81791" y="138684"/>
                </a:lnTo>
                <a:lnTo>
                  <a:pt x="37973" y="138684"/>
                </a:lnTo>
                <a:lnTo>
                  <a:pt x="28278" y="138069"/>
                </a:lnTo>
                <a:lnTo>
                  <a:pt x="19388" y="136147"/>
                </a:lnTo>
                <a:lnTo>
                  <a:pt x="10728" y="132801"/>
                </a:lnTo>
                <a:lnTo>
                  <a:pt x="1727" y="127914"/>
                </a:lnTo>
                <a:close/>
              </a:path>
              <a:path w="116204" h="158114">
                <a:moveTo>
                  <a:pt x="101189" y="86995"/>
                </a:moveTo>
                <a:lnTo>
                  <a:pt x="73977" y="86995"/>
                </a:lnTo>
                <a:lnTo>
                  <a:pt x="71780" y="99733"/>
                </a:lnTo>
                <a:lnTo>
                  <a:pt x="66737" y="117708"/>
                </a:lnTo>
                <a:lnTo>
                  <a:pt x="59191" y="129776"/>
                </a:lnTo>
                <a:lnTo>
                  <a:pt x="49488" y="136560"/>
                </a:lnTo>
                <a:lnTo>
                  <a:pt x="37973" y="138684"/>
                </a:lnTo>
                <a:lnTo>
                  <a:pt x="81791" y="138684"/>
                </a:lnTo>
                <a:lnTo>
                  <a:pt x="90675" y="126582"/>
                </a:lnTo>
                <a:lnTo>
                  <a:pt x="99212" y="98259"/>
                </a:lnTo>
                <a:lnTo>
                  <a:pt x="101189" y="86995"/>
                </a:lnTo>
                <a:close/>
              </a:path>
              <a:path w="116204" h="158114">
                <a:moveTo>
                  <a:pt x="43309" y="14706"/>
                </a:moveTo>
                <a:lnTo>
                  <a:pt x="13728" y="14706"/>
                </a:lnTo>
                <a:lnTo>
                  <a:pt x="16179" y="16916"/>
                </a:lnTo>
                <a:lnTo>
                  <a:pt x="16179" y="22059"/>
                </a:lnTo>
                <a:lnTo>
                  <a:pt x="14379" y="34291"/>
                </a:lnTo>
                <a:lnTo>
                  <a:pt x="10420" y="48796"/>
                </a:lnTo>
                <a:lnTo>
                  <a:pt x="6460" y="64268"/>
                </a:lnTo>
                <a:lnTo>
                  <a:pt x="22229" y="107512"/>
                </a:lnTo>
                <a:lnTo>
                  <a:pt x="35280" y="109778"/>
                </a:lnTo>
                <a:lnTo>
                  <a:pt x="45907" y="108217"/>
                </a:lnTo>
                <a:lnTo>
                  <a:pt x="56376" y="103716"/>
                </a:lnTo>
                <a:lnTo>
                  <a:pt x="65971" y="96550"/>
                </a:lnTo>
                <a:lnTo>
                  <a:pt x="72956" y="88214"/>
                </a:lnTo>
                <a:lnTo>
                  <a:pt x="37236" y="88214"/>
                </a:lnTo>
                <a:lnTo>
                  <a:pt x="32346" y="82092"/>
                </a:lnTo>
                <a:lnTo>
                  <a:pt x="32346" y="72047"/>
                </a:lnTo>
                <a:lnTo>
                  <a:pt x="34182" y="58396"/>
                </a:lnTo>
                <a:lnTo>
                  <a:pt x="38220" y="44816"/>
                </a:lnTo>
                <a:lnTo>
                  <a:pt x="42258" y="31558"/>
                </a:lnTo>
                <a:lnTo>
                  <a:pt x="44094" y="18872"/>
                </a:lnTo>
                <a:lnTo>
                  <a:pt x="43309" y="14706"/>
                </a:lnTo>
                <a:close/>
              </a:path>
              <a:path w="116204" h="158114">
                <a:moveTo>
                  <a:pt x="116116" y="1968"/>
                </a:moveTo>
                <a:lnTo>
                  <a:pt x="88684" y="1968"/>
                </a:lnTo>
                <a:lnTo>
                  <a:pt x="81089" y="47053"/>
                </a:lnTo>
                <a:lnTo>
                  <a:pt x="75388" y="65888"/>
                </a:lnTo>
                <a:lnTo>
                  <a:pt x="66727" y="78659"/>
                </a:lnTo>
                <a:lnTo>
                  <a:pt x="56734" y="85917"/>
                </a:lnTo>
                <a:lnTo>
                  <a:pt x="47040" y="88214"/>
                </a:lnTo>
                <a:lnTo>
                  <a:pt x="72956" y="88214"/>
                </a:lnTo>
                <a:lnTo>
                  <a:pt x="73977" y="86995"/>
                </a:lnTo>
                <a:lnTo>
                  <a:pt x="101189" y="86995"/>
                </a:lnTo>
                <a:lnTo>
                  <a:pt x="116116" y="1968"/>
                </a:lnTo>
                <a:close/>
              </a:path>
              <a:path w="116204" h="158114">
                <a:moveTo>
                  <a:pt x="24257" y="0"/>
                </a:moveTo>
                <a:lnTo>
                  <a:pt x="16179" y="0"/>
                </a:lnTo>
                <a:lnTo>
                  <a:pt x="7848" y="2463"/>
                </a:lnTo>
                <a:lnTo>
                  <a:pt x="2209" y="5638"/>
                </a:lnTo>
                <a:lnTo>
                  <a:pt x="2209" y="16179"/>
                </a:lnTo>
                <a:lnTo>
                  <a:pt x="4419" y="15443"/>
                </a:lnTo>
                <a:lnTo>
                  <a:pt x="6870" y="14706"/>
                </a:lnTo>
                <a:lnTo>
                  <a:pt x="43309" y="14706"/>
                </a:lnTo>
                <a:lnTo>
                  <a:pt x="42545" y="10651"/>
                </a:lnTo>
                <a:lnTo>
                  <a:pt x="38309" y="4749"/>
                </a:lnTo>
                <a:lnTo>
                  <a:pt x="32007" y="1191"/>
                </a:lnTo>
                <a:lnTo>
                  <a:pt x="242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bject 43">
            <a:extLst>
              <a:ext uri="{FF2B5EF4-FFF2-40B4-BE49-F238E27FC236}">
                <a16:creationId xmlns:a16="http://schemas.microsoft.com/office/drawing/2014/main" id="{CCFFE0B0-A938-4A4C-8FAC-006937E2CF47}"/>
              </a:ext>
            </a:extLst>
          </p:cNvPr>
          <p:cNvSpPr/>
          <p:nvPr/>
        </p:nvSpPr>
        <p:spPr>
          <a:xfrm>
            <a:off x="9070707" y="1538490"/>
            <a:ext cx="398780" cy="380365"/>
          </a:xfrm>
          <a:custGeom>
            <a:avLst/>
            <a:gdLst/>
            <a:ahLst/>
            <a:cxnLst/>
            <a:rect l="l" t="t" r="r" b="b"/>
            <a:pathLst>
              <a:path w="398779" h="380364">
                <a:moveTo>
                  <a:pt x="200177" y="0"/>
                </a:moveTo>
                <a:lnTo>
                  <a:pt x="0" y="143459"/>
                </a:lnTo>
                <a:lnTo>
                  <a:pt x="74523" y="378231"/>
                </a:lnTo>
                <a:lnTo>
                  <a:pt x="320776" y="379869"/>
                </a:lnTo>
                <a:lnTo>
                  <a:pt x="398437" y="146113"/>
                </a:lnTo>
                <a:lnTo>
                  <a:pt x="200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bject 44">
            <a:extLst>
              <a:ext uri="{FF2B5EF4-FFF2-40B4-BE49-F238E27FC236}">
                <a16:creationId xmlns:a16="http://schemas.microsoft.com/office/drawing/2014/main" id="{403F7748-A70B-4A87-BBDF-1129B3317CB3}"/>
              </a:ext>
            </a:extLst>
          </p:cNvPr>
          <p:cNvSpPr/>
          <p:nvPr/>
        </p:nvSpPr>
        <p:spPr>
          <a:xfrm>
            <a:off x="9161424" y="1636128"/>
            <a:ext cx="216128" cy="206044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bject 45">
            <a:extLst>
              <a:ext uri="{FF2B5EF4-FFF2-40B4-BE49-F238E27FC236}">
                <a16:creationId xmlns:a16="http://schemas.microsoft.com/office/drawing/2014/main" id="{B1C64B5C-F60D-4213-A542-5C6AD98F1353}"/>
              </a:ext>
            </a:extLst>
          </p:cNvPr>
          <p:cNvSpPr/>
          <p:nvPr/>
        </p:nvSpPr>
        <p:spPr>
          <a:xfrm>
            <a:off x="8407737" y="2809263"/>
            <a:ext cx="1654060" cy="1713496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bject 46">
            <a:extLst>
              <a:ext uri="{FF2B5EF4-FFF2-40B4-BE49-F238E27FC236}">
                <a16:creationId xmlns:a16="http://schemas.microsoft.com/office/drawing/2014/main" id="{9C5906E1-1A47-4FA5-8725-2831B0882B85}"/>
              </a:ext>
            </a:extLst>
          </p:cNvPr>
          <p:cNvSpPr/>
          <p:nvPr/>
        </p:nvSpPr>
        <p:spPr>
          <a:xfrm>
            <a:off x="4915321" y="2829503"/>
            <a:ext cx="1639811" cy="1695196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bject 48">
            <a:extLst>
              <a:ext uri="{FF2B5EF4-FFF2-40B4-BE49-F238E27FC236}">
                <a16:creationId xmlns:a16="http://schemas.microsoft.com/office/drawing/2014/main" id="{4550D159-2644-4B29-A9E2-1781B2E8BC35}"/>
              </a:ext>
            </a:extLst>
          </p:cNvPr>
          <p:cNvSpPr/>
          <p:nvPr/>
        </p:nvSpPr>
        <p:spPr>
          <a:xfrm>
            <a:off x="3192674" y="2819610"/>
            <a:ext cx="1643529" cy="1705089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bject 49">
            <a:extLst>
              <a:ext uri="{FF2B5EF4-FFF2-40B4-BE49-F238E27FC236}">
                <a16:creationId xmlns:a16="http://schemas.microsoft.com/office/drawing/2014/main" id="{76761960-9510-4893-AA66-CA7630A275DD}"/>
              </a:ext>
            </a:extLst>
          </p:cNvPr>
          <p:cNvSpPr/>
          <p:nvPr/>
        </p:nvSpPr>
        <p:spPr>
          <a:xfrm>
            <a:off x="6699281" y="2817670"/>
            <a:ext cx="1629676" cy="1687982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bject 50">
            <a:extLst>
              <a:ext uri="{FF2B5EF4-FFF2-40B4-BE49-F238E27FC236}">
                <a16:creationId xmlns:a16="http://schemas.microsoft.com/office/drawing/2014/main" id="{6FD52198-E5D6-4F3D-B859-F9B8AAFAF542}"/>
              </a:ext>
            </a:extLst>
          </p:cNvPr>
          <p:cNvSpPr/>
          <p:nvPr/>
        </p:nvSpPr>
        <p:spPr>
          <a:xfrm>
            <a:off x="1424002" y="2835850"/>
            <a:ext cx="1682574" cy="1687995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object 3">
            <a:extLst>
              <a:ext uri="{FF2B5EF4-FFF2-40B4-BE49-F238E27FC236}">
                <a16:creationId xmlns:a16="http://schemas.microsoft.com/office/drawing/2014/main" id="{DDF3CDF6-B3E8-46D3-B751-D8BE65D9B493}"/>
              </a:ext>
            </a:extLst>
          </p:cNvPr>
          <p:cNvSpPr txBox="1">
            <a:spLocks/>
          </p:cNvSpPr>
          <p:nvPr/>
        </p:nvSpPr>
        <p:spPr>
          <a:xfrm>
            <a:off x="755313" y="252242"/>
            <a:ext cx="112043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</a:rPr>
              <a:t>OUR PURPOSE IS TO CREATE…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</a:endParaRPr>
          </a:p>
        </p:txBody>
      </p:sp>
      <p:sp>
        <p:nvSpPr>
          <p:cNvPr id="183" name="object 47">
            <a:extLst>
              <a:ext uri="{FF2B5EF4-FFF2-40B4-BE49-F238E27FC236}">
                <a16:creationId xmlns:a16="http://schemas.microsoft.com/office/drawing/2014/main" id="{111511D9-0B12-48A0-B50A-F3FDA5880CC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-3620752" y="4550524"/>
            <a:ext cx="14389122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4740" indent="0" algn="r">
              <a:lnSpc>
                <a:spcPct val="100000"/>
              </a:lnSpc>
              <a:spcBef>
                <a:spcPts val="100"/>
              </a:spcBef>
              <a:buNone/>
            </a:pPr>
            <a:r>
              <a:rPr sz="8000" b="1" spc="-5" dirty="0">
                <a:solidFill>
                  <a:srgbClr val="006397"/>
                </a:solidFill>
                <a:latin typeface="Montserrat" panose="020B0604020202020204" charset="0"/>
              </a:rPr>
              <a:t>O</a:t>
            </a:r>
            <a:r>
              <a:rPr sz="8000" b="1" spc="5" dirty="0">
                <a:solidFill>
                  <a:srgbClr val="006397"/>
                </a:solidFill>
                <a:latin typeface="Montserrat" panose="020B0604020202020204" charset="0"/>
              </a:rPr>
              <a:t>PP</a:t>
            </a:r>
            <a:r>
              <a:rPr sz="8000" b="1" spc="-5" dirty="0">
                <a:solidFill>
                  <a:srgbClr val="006397"/>
                </a:solidFill>
                <a:latin typeface="Montserrat" panose="020B0604020202020204" charset="0"/>
              </a:rPr>
              <a:t>O</a:t>
            </a:r>
            <a:r>
              <a:rPr sz="8000" b="1" spc="5" dirty="0">
                <a:solidFill>
                  <a:srgbClr val="006397"/>
                </a:solidFill>
                <a:latin typeface="Montserrat" panose="020B0604020202020204" charset="0"/>
              </a:rPr>
              <a:t>RT</a:t>
            </a:r>
            <a:r>
              <a:rPr sz="8000" b="1" spc="-5" dirty="0">
                <a:solidFill>
                  <a:srgbClr val="006397"/>
                </a:solidFill>
                <a:latin typeface="Montserrat" panose="020B0604020202020204" charset="0"/>
              </a:rPr>
              <a:t>UN</a:t>
            </a:r>
            <a:r>
              <a:rPr sz="8000" b="1" spc="5" dirty="0">
                <a:solidFill>
                  <a:srgbClr val="006397"/>
                </a:solidFill>
                <a:latin typeface="Montserrat" panose="020B0604020202020204" charset="0"/>
              </a:rPr>
              <a:t>IT</a:t>
            </a:r>
            <a:r>
              <a:rPr sz="8000" b="1" dirty="0">
                <a:solidFill>
                  <a:srgbClr val="006397"/>
                </a:solidFill>
                <a:latin typeface="Montserrat" panose="020B0604020202020204" charset="0"/>
              </a:rPr>
              <a:t>Y</a:t>
            </a:r>
          </a:p>
        </p:txBody>
      </p:sp>
      <p:sp>
        <p:nvSpPr>
          <p:cNvPr id="117" name="object 114">
            <a:extLst>
              <a:ext uri="{FF2B5EF4-FFF2-40B4-BE49-F238E27FC236}">
                <a16:creationId xmlns:a16="http://schemas.microsoft.com/office/drawing/2014/main" id="{0301C561-DAC8-4A52-A60B-DEE90BDBEBEF}"/>
              </a:ext>
            </a:extLst>
          </p:cNvPr>
          <p:cNvSpPr txBox="1"/>
          <p:nvPr/>
        </p:nvSpPr>
        <p:spPr>
          <a:xfrm>
            <a:off x="11420475" y="6399107"/>
            <a:ext cx="771525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|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 </a:t>
            </a:r>
            <a:fld id="{81D60167-4931-47E6-BA6A-407CBD079E47}" type="slidenum">
              <a:rPr kumimoji="0" sz="2800" b="0" i="0" u="none" strike="noStrike" kern="1200" cap="none" spc="0" normalizeH="0" baseline="0" noProof="0" smtClean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pPr marL="12700" marR="0" lvl="0" indent="0" algn="l" defTabSz="914400" rtl="0" eaLnBrk="1" fontAlgn="auto" latinLnBrk="0" hangingPunct="1">
                <a:lnSpc>
                  <a:spcPts val="2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Lucida Sans"/>
            </a:endParaRPr>
          </a:p>
        </p:txBody>
      </p:sp>
      <p:sp>
        <p:nvSpPr>
          <p:cNvPr id="118" name="object 66">
            <a:extLst>
              <a:ext uri="{FF2B5EF4-FFF2-40B4-BE49-F238E27FC236}">
                <a16:creationId xmlns:a16="http://schemas.microsoft.com/office/drawing/2014/main" id="{68526A1F-EE0B-4EBB-A258-2BA81BBE901E}"/>
              </a:ext>
            </a:extLst>
          </p:cNvPr>
          <p:cNvSpPr txBox="1">
            <a:spLocks/>
          </p:cNvSpPr>
          <p:nvPr/>
        </p:nvSpPr>
        <p:spPr>
          <a:xfrm>
            <a:off x="8943975" y="6511429"/>
            <a:ext cx="2630161" cy="1821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+mn-cs"/>
              </a:rPr>
              <a:t>ChooseRestaurants.org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D36EE36-9C31-4531-8E49-C0BDD11F1179}"/>
              </a:ext>
            </a:extLst>
          </p:cNvPr>
          <p:cNvGrpSpPr/>
          <p:nvPr/>
        </p:nvGrpSpPr>
        <p:grpSpPr>
          <a:xfrm>
            <a:off x="274025" y="6675242"/>
            <a:ext cx="8142445" cy="18288"/>
            <a:chOff x="112100" y="6000140"/>
            <a:chExt cx="8142445" cy="18288"/>
          </a:xfrm>
        </p:grpSpPr>
        <p:sp>
          <p:nvSpPr>
            <p:cNvPr id="120" name="object 8">
              <a:extLst>
                <a:ext uri="{FF2B5EF4-FFF2-40B4-BE49-F238E27FC236}">
                  <a16:creationId xmlns:a16="http://schemas.microsoft.com/office/drawing/2014/main" id="{B21845E6-E43A-4E9B-8758-0814DCECBEB8}"/>
                </a:ext>
              </a:extLst>
            </p:cNvPr>
            <p:cNvSpPr/>
            <p:nvPr/>
          </p:nvSpPr>
          <p:spPr>
            <a:xfrm>
              <a:off x="660862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76BC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121" name="object 9">
              <a:extLst>
                <a:ext uri="{FF2B5EF4-FFF2-40B4-BE49-F238E27FC236}">
                  <a16:creationId xmlns:a16="http://schemas.microsoft.com/office/drawing/2014/main" id="{576F6FDE-F292-4826-AE29-ECE7C9A540FA}"/>
                </a:ext>
              </a:extLst>
            </p:cNvPr>
            <p:cNvSpPr/>
            <p:nvPr/>
          </p:nvSpPr>
          <p:spPr>
            <a:xfrm>
              <a:off x="496270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20650" h="139065">
                  <a:moveTo>
                    <a:pt x="120573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20573" y="0"/>
                  </a:lnTo>
                  <a:lnTo>
                    <a:pt x="120573" y="138768"/>
                  </a:lnTo>
                  <a:close/>
                </a:path>
              </a:pathLst>
            </a:custGeom>
            <a:solidFill>
              <a:srgbClr val="D394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122" name="object 10">
              <a:extLst>
                <a:ext uri="{FF2B5EF4-FFF2-40B4-BE49-F238E27FC236}">
                  <a16:creationId xmlns:a16="http://schemas.microsoft.com/office/drawing/2014/main" id="{1BD934F4-E97C-45ED-B4D6-897C7FA48ADB}"/>
                </a:ext>
              </a:extLst>
            </p:cNvPr>
            <p:cNvSpPr/>
            <p:nvPr/>
          </p:nvSpPr>
          <p:spPr>
            <a:xfrm>
              <a:off x="336853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766A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123" name="object 11">
              <a:extLst>
                <a:ext uri="{FF2B5EF4-FFF2-40B4-BE49-F238E27FC236}">
                  <a16:creationId xmlns:a16="http://schemas.microsoft.com/office/drawing/2014/main" id="{5C908F9C-2D5D-4919-A626-351945E9D66D}"/>
                </a:ext>
              </a:extLst>
            </p:cNvPr>
            <p:cNvSpPr/>
            <p:nvPr/>
          </p:nvSpPr>
          <p:spPr>
            <a:xfrm>
              <a:off x="112100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E15C5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124" name="object 13">
              <a:extLst>
                <a:ext uri="{FF2B5EF4-FFF2-40B4-BE49-F238E27FC236}">
                  <a16:creationId xmlns:a16="http://schemas.microsoft.com/office/drawing/2014/main" id="{C2CE0432-29B7-4270-B958-6F4906CAFEE6}"/>
                </a:ext>
              </a:extLst>
            </p:cNvPr>
            <p:cNvSpPr/>
            <p:nvPr/>
          </p:nvSpPr>
          <p:spPr>
            <a:xfrm>
              <a:off x="172134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3D8B9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2"/>
    </mc:Choice>
    <mc:Fallback xmlns="">
      <p:transition spd="slow" advTm="9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78">
            <a:extLst>
              <a:ext uri="{FF2B5EF4-FFF2-40B4-BE49-F238E27FC236}">
                <a16:creationId xmlns:a16="http://schemas.microsoft.com/office/drawing/2014/main" id="{8760A653-B681-43AB-A794-C9DDDF590041}"/>
              </a:ext>
            </a:extLst>
          </p:cNvPr>
          <p:cNvSpPr>
            <a:spLocks noChangeAspect="1"/>
          </p:cNvSpPr>
          <p:nvPr/>
        </p:nvSpPr>
        <p:spPr>
          <a:xfrm>
            <a:off x="6823919" y="5197646"/>
            <a:ext cx="1584098" cy="156126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87867" y="685800"/>
            <a:ext cx="4087860" cy="4973156"/>
          </a:xfrm>
          <a:prstGeom prst="rect">
            <a:avLst/>
          </a:prstGeom>
          <a:solidFill>
            <a:srgbClr val="0067A5"/>
          </a:solidFill>
        </p:spPr>
        <p:txBody>
          <a:bodyPr vert="horz" wrap="square" lIns="0" tIns="508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  <a:p>
            <a:pPr marL="141605" marR="226695" lvl="0" indent="0" algn="l" defTabSz="914400" rtl="0" eaLnBrk="1" fontAlgn="auto" latinLnBrk="0" hangingPunct="1">
              <a:lnSpc>
                <a:spcPct val="9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The NRAEF partners with  community-based organizations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141605" marR="226695" lvl="0" indent="0" algn="l" defTabSz="914400" rtl="0" eaLnBrk="1" fontAlgn="auto" latinLnBrk="0" hangingPunct="1">
              <a:lnSpc>
                <a:spcPct val="9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and local hospitality employers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141605" marR="440055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Individuals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Montserrat"/>
                <a:ea typeface="Gadugi" panose="020B0502040204020203" pitchFamily="34" charset="0"/>
                <a:cs typeface="Lucida Sans"/>
              </a:rPr>
              <a:t>looking to enter or reenter the workforce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141605" marR="248285"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Focuses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six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core</a:t>
            </a:r>
            <a:r>
              <a:rPr lang="en-US" b="1" dirty="0">
                <a:solidFill>
                  <a:srgbClr val="FFFFFF"/>
                </a:solidFill>
                <a:latin typeface="Montserrat"/>
                <a:ea typeface="Gadugi" panose="020B0502040204020203" pitchFamily="34" charset="0"/>
                <a:cs typeface="Lucida Sans"/>
              </a:rPr>
              <a:t> 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competencies—first job and life skills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Gadugi" panose="020B0502040204020203" pitchFamily="34" charset="0"/>
              <a:cs typeface="Lucida Sans"/>
            </a:endParaRPr>
          </a:p>
          <a:p>
            <a:pPr marL="141605" marR="24828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FFFF"/>
              </a:solidFill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141605" marR="24828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Provides support/case management along with job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 readiness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46148" y="164470"/>
            <a:ext cx="3942144" cy="1778482"/>
          </a:xfrm>
          <a:custGeom>
            <a:avLst/>
            <a:gdLst/>
            <a:ahLst/>
            <a:cxnLst/>
            <a:rect l="l" t="t" r="r" b="b"/>
            <a:pathLst>
              <a:path w="2556509" h="2590800">
                <a:moveTo>
                  <a:pt x="0" y="2590796"/>
                </a:moveTo>
                <a:lnTo>
                  <a:pt x="2556371" y="2590796"/>
                </a:lnTo>
                <a:lnTo>
                  <a:pt x="2556371" y="0"/>
                </a:lnTo>
                <a:lnTo>
                  <a:pt x="0" y="0"/>
                </a:lnTo>
                <a:lnTo>
                  <a:pt x="0" y="2590796"/>
                </a:lnTo>
                <a:close/>
              </a:path>
            </a:pathLst>
          </a:custGeom>
          <a:solidFill>
            <a:srgbClr val="3D8B9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 flipH="1">
            <a:off x="563482" y="685800"/>
            <a:ext cx="46118" cy="4561778"/>
          </a:xfrm>
          <a:custGeom>
            <a:avLst/>
            <a:gdLst/>
            <a:ahLst/>
            <a:cxnLst/>
            <a:rect l="l" t="t" r="r" b="b"/>
            <a:pathLst>
              <a:path h="3667125">
                <a:moveTo>
                  <a:pt x="0" y="0"/>
                </a:moveTo>
                <a:lnTo>
                  <a:pt x="1" y="3666921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3846" y="1336784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482" y="2868014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3846" y="3951240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420224" y="3292729"/>
            <a:ext cx="2307617" cy="1137485"/>
          </a:xfrm>
          <a:custGeom>
            <a:avLst/>
            <a:gdLst/>
            <a:ahLst/>
            <a:cxnLst/>
            <a:rect l="l" t="t" r="r" b="b"/>
            <a:pathLst>
              <a:path w="2392045" h="517525">
                <a:moveTo>
                  <a:pt x="0" y="0"/>
                </a:moveTo>
                <a:lnTo>
                  <a:pt x="2391431" y="0"/>
                </a:lnTo>
                <a:lnTo>
                  <a:pt x="2391431" y="516978"/>
                </a:lnTo>
                <a:lnTo>
                  <a:pt x="0" y="516978"/>
                </a:lnTo>
                <a:lnTo>
                  <a:pt x="0" y="0"/>
                </a:lnTo>
                <a:close/>
              </a:path>
            </a:pathLst>
          </a:custGeom>
          <a:solidFill>
            <a:srgbClr val="0067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646148" y="1416502"/>
            <a:ext cx="3813225" cy="383107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76" name="object 76"/>
          <p:cNvSpPr>
            <a:spLocks noChangeAspect="1"/>
          </p:cNvSpPr>
          <p:nvPr/>
        </p:nvSpPr>
        <p:spPr>
          <a:xfrm>
            <a:off x="8422015" y="4139075"/>
            <a:ext cx="2288498" cy="2277388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pic>
        <p:nvPicPr>
          <p:cNvPr id="5" name="Picture 4" descr="A person sitting at a table eating food&#10;&#10;Description automatically generated">
            <a:extLst>
              <a:ext uri="{FF2B5EF4-FFF2-40B4-BE49-F238E27FC236}">
                <a16:creationId xmlns:a16="http://schemas.microsoft.com/office/drawing/2014/main" id="{8D65688E-8CA4-42A0-8920-4F6AB6E78F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9798" y="360538"/>
            <a:ext cx="2268468" cy="2383458"/>
          </a:xfrm>
          <a:prstGeom prst="rect">
            <a:avLst/>
          </a:prstGeom>
        </p:spPr>
      </p:pic>
      <p:sp>
        <p:nvSpPr>
          <p:cNvPr id="81" name="object 114">
            <a:extLst>
              <a:ext uri="{FF2B5EF4-FFF2-40B4-BE49-F238E27FC236}">
                <a16:creationId xmlns:a16="http://schemas.microsoft.com/office/drawing/2014/main" id="{FCB44CC5-7E1F-4392-9B58-A9685066DA23}"/>
              </a:ext>
            </a:extLst>
          </p:cNvPr>
          <p:cNvSpPr txBox="1"/>
          <p:nvPr/>
        </p:nvSpPr>
        <p:spPr>
          <a:xfrm>
            <a:off x="11420475" y="6399107"/>
            <a:ext cx="771525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|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 </a:t>
            </a:r>
            <a:fld id="{81D60167-4931-47E6-BA6A-407CBD079E47}" type="slidenum">
              <a:rPr kumimoji="0" sz="2800" b="0" i="0" u="none" strike="noStrike" kern="1200" cap="none" spc="0" normalizeH="0" baseline="0" noProof="0" smtClean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pPr marL="12700" marR="0" lvl="0" indent="0" algn="l" defTabSz="914400" rtl="0" eaLnBrk="1" fontAlgn="auto" latinLnBrk="0" hangingPunct="1">
                <a:lnSpc>
                  <a:spcPts val="2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Lucida Sans"/>
            </a:endParaRPr>
          </a:p>
        </p:txBody>
      </p:sp>
      <p:sp>
        <p:nvSpPr>
          <p:cNvPr id="86" name="object 66">
            <a:extLst>
              <a:ext uri="{FF2B5EF4-FFF2-40B4-BE49-F238E27FC236}">
                <a16:creationId xmlns:a16="http://schemas.microsoft.com/office/drawing/2014/main" id="{53420303-2970-477A-BF50-9F450F1674D4}"/>
              </a:ext>
            </a:extLst>
          </p:cNvPr>
          <p:cNvSpPr txBox="1">
            <a:spLocks/>
          </p:cNvSpPr>
          <p:nvPr/>
        </p:nvSpPr>
        <p:spPr>
          <a:xfrm>
            <a:off x="8943975" y="6511429"/>
            <a:ext cx="2630161" cy="1821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+mn-cs"/>
              </a:rPr>
              <a:t>ChooseRestaurants.org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5068EDA-0DEF-4194-A949-94F076DEEF60}"/>
              </a:ext>
            </a:extLst>
          </p:cNvPr>
          <p:cNvGrpSpPr/>
          <p:nvPr/>
        </p:nvGrpSpPr>
        <p:grpSpPr>
          <a:xfrm>
            <a:off x="274025" y="6675242"/>
            <a:ext cx="8142445" cy="18288"/>
            <a:chOff x="112100" y="6000140"/>
            <a:chExt cx="8142445" cy="18288"/>
          </a:xfrm>
        </p:grpSpPr>
        <p:sp>
          <p:nvSpPr>
            <p:cNvPr id="88" name="object 8">
              <a:extLst>
                <a:ext uri="{FF2B5EF4-FFF2-40B4-BE49-F238E27FC236}">
                  <a16:creationId xmlns:a16="http://schemas.microsoft.com/office/drawing/2014/main" id="{999D4B4B-4B61-460B-8C3B-63F7C4994C0B}"/>
                </a:ext>
              </a:extLst>
            </p:cNvPr>
            <p:cNvSpPr/>
            <p:nvPr/>
          </p:nvSpPr>
          <p:spPr>
            <a:xfrm>
              <a:off x="660862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76BC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1" name="object 9">
              <a:extLst>
                <a:ext uri="{FF2B5EF4-FFF2-40B4-BE49-F238E27FC236}">
                  <a16:creationId xmlns:a16="http://schemas.microsoft.com/office/drawing/2014/main" id="{32B46BF4-A356-4E7F-9EB2-2B20ECC67863}"/>
                </a:ext>
              </a:extLst>
            </p:cNvPr>
            <p:cNvSpPr/>
            <p:nvPr/>
          </p:nvSpPr>
          <p:spPr>
            <a:xfrm>
              <a:off x="496270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20650" h="139065">
                  <a:moveTo>
                    <a:pt x="120573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20573" y="0"/>
                  </a:lnTo>
                  <a:lnTo>
                    <a:pt x="120573" y="138768"/>
                  </a:lnTo>
                  <a:close/>
                </a:path>
              </a:pathLst>
            </a:custGeom>
            <a:solidFill>
              <a:srgbClr val="D394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2" name="object 10">
              <a:extLst>
                <a:ext uri="{FF2B5EF4-FFF2-40B4-BE49-F238E27FC236}">
                  <a16:creationId xmlns:a16="http://schemas.microsoft.com/office/drawing/2014/main" id="{E7012FC6-9E8D-4103-8801-695EB694F6B3}"/>
                </a:ext>
              </a:extLst>
            </p:cNvPr>
            <p:cNvSpPr/>
            <p:nvPr/>
          </p:nvSpPr>
          <p:spPr>
            <a:xfrm>
              <a:off x="336853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766A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3" name="object 11">
              <a:extLst>
                <a:ext uri="{FF2B5EF4-FFF2-40B4-BE49-F238E27FC236}">
                  <a16:creationId xmlns:a16="http://schemas.microsoft.com/office/drawing/2014/main" id="{191FA833-DC43-4C7F-B9D1-71EAE4891D99}"/>
                </a:ext>
              </a:extLst>
            </p:cNvPr>
            <p:cNvSpPr/>
            <p:nvPr/>
          </p:nvSpPr>
          <p:spPr>
            <a:xfrm>
              <a:off x="112100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E15C5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4" name="object 13">
              <a:extLst>
                <a:ext uri="{FF2B5EF4-FFF2-40B4-BE49-F238E27FC236}">
                  <a16:creationId xmlns:a16="http://schemas.microsoft.com/office/drawing/2014/main" id="{C6B4AA48-9277-4FBE-AC80-A05BDE3AA01B}"/>
                </a:ext>
              </a:extLst>
            </p:cNvPr>
            <p:cNvSpPr/>
            <p:nvPr/>
          </p:nvSpPr>
          <p:spPr>
            <a:xfrm>
              <a:off x="172134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3D8B9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24" name="object 4">
            <a:extLst>
              <a:ext uri="{FF2B5EF4-FFF2-40B4-BE49-F238E27FC236}">
                <a16:creationId xmlns:a16="http://schemas.microsoft.com/office/drawing/2014/main" id="{BBF65296-F6EF-43E2-BD3D-EEA4E6030C16}"/>
              </a:ext>
            </a:extLst>
          </p:cNvPr>
          <p:cNvSpPr txBox="1">
            <a:spLocks/>
          </p:cNvSpPr>
          <p:nvPr/>
        </p:nvSpPr>
        <p:spPr>
          <a:xfrm>
            <a:off x="4917940" y="270307"/>
            <a:ext cx="3357109" cy="1143968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436245" marR="5080" lvl="0" indent="-423545" algn="l" defTabSz="914400" rtl="0" eaLnBrk="1" fontAlgn="auto" latinLnBrk="0" hangingPunct="1">
              <a:lnSpc>
                <a:spcPct val="719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Calibri"/>
              </a:rPr>
              <a:t>Restaurant Ready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50F3BF5F-38FD-4653-A265-63A65DC5F397}"/>
              </a:ext>
            </a:extLst>
          </p:cNvPr>
          <p:cNvSpPr/>
          <p:nvPr/>
        </p:nvSpPr>
        <p:spPr>
          <a:xfrm>
            <a:off x="583845" y="4956975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979"/>
    </mc:Choice>
    <mc:Fallback xmlns="">
      <p:transition spd="slow" advTm="23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object 78">
            <a:extLst>
              <a:ext uri="{FF2B5EF4-FFF2-40B4-BE49-F238E27FC236}">
                <a16:creationId xmlns:a16="http://schemas.microsoft.com/office/drawing/2014/main" id="{E2A4F640-92DE-4701-9143-96C2B3E59CB5}"/>
              </a:ext>
            </a:extLst>
          </p:cNvPr>
          <p:cNvSpPr/>
          <p:nvPr/>
        </p:nvSpPr>
        <p:spPr>
          <a:xfrm>
            <a:off x="6071285" y="-169587"/>
            <a:ext cx="6120715" cy="60325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6646505" y="1247810"/>
            <a:ext cx="3207623" cy="318703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29486" y="1578672"/>
            <a:ext cx="411480" cy="346710"/>
          </a:xfrm>
          <a:custGeom>
            <a:avLst/>
            <a:gdLst/>
            <a:ahLst/>
            <a:cxnLst/>
            <a:rect l="l" t="t" r="r" b="b"/>
            <a:pathLst>
              <a:path w="411479" h="346710">
                <a:moveTo>
                  <a:pt x="384481" y="105883"/>
                </a:moveTo>
                <a:lnTo>
                  <a:pt x="210336" y="105883"/>
                </a:lnTo>
                <a:lnTo>
                  <a:pt x="252865" y="110334"/>
                </a:lnTo>
                <a:lnTo>
                  <a:pt x="298882" y="118251"/>
                </a:lnTo>
                <a:lnTo>
                  <a:pt x="336633" y="128836"/>
                </a:lnTo>
                <a:lnTo>
                  <a:pt x="354361" y="141292"/>
                </a:lnTo>
                <a:lnTo>
                  <a:pt x="344071" y="162918"/>
                </a:lnTo>
                <a:lnTo>
                  <a:pt x="307351" y="179282"/>
                </a:lnTo>
                <a:lnTo>
                  <a:pt x="206894" y="207122"/>
                </a:lnTo>
                <a:lnTo>
                  <a:pt x="169295" y="224046"/>
                </a:lnTo>
                <a:lnTo>
                  <a:pt x="171997" y="271308"/>
                </a:lnTo>
                <a:lnTo>
                  <a:pt x="238872" y="308933"/>
                </a:lnTo>
                <a:lnTo>
                  <a:pt x="281541" y="323514"/>
                </a:lnTo>
                <a:lnTo>
                  <a:pt x="355551" y="346087"/>
                </a:lnTo>
                <a:lnTo>
                  <a:pt x="378826" y="316259"/>
                </a:lnTo>
                <a:lnTo>
                  <a:pt x="396354" y="282398"/>
                </a:lnTo>
                <a:lnTo>
                  <a:pt x="407407" y="245229"/>
                </a:lnTo>
                <a:lnTo>
                  <a:pt x="411253" y="205477"/>
                </a:lnTo>
                <a:lnTo>
                  <a:pt x="405823" y="158363"/>
                </a:lnTo>
                <a:lnTo>
                  <a:pt x="390354" y="115113"/>
                </a:lnTo>
                <a:lnTo>
                  <a:pt x="384481" y="105883"/>
                </a:lnTo>
                <a:close/>
              </a:path>
              <a:path w="411479" h="346710">
                <a:moveTo>
                  <a:pt x="205629" y="0"/>
                </a:moveTo>
                <a:lnTo>
                  <a:pt x="158480" y="5426"/>
                </a:lnTo>
                <a:lnTo>
                  <a:pt x="115198" y="20884"/>
                </a:lnTo>
                <a:lnTo>
                  <a:pt x="77018" y="45140"/>
                </a:lnTo>
                <a:lnTo>
                  <a:pt x="45174" y="76961"/>
                </a:lnTo>
                <a:lnTo>
                  <a:pt x="20900" y="115113"/>
                </a:lnTo>
                <a:lnTo>
                  <a:pt x="5430" y="158363"/>
                </a:lnTo>
                <a:lnTo>
                  <a:pt x="0" y="205477"/>
                </a:lnTo>
                <a:lnTo>
                  <a:pt x="946" y="225308"/>
                </a:lnTo>
                <a:lnTo>
                  <a:pt x="3727" y="244606"/>
                </a:lnTo>
                <a:lnTo>
                  <a:pt x="8255" y="263282"/>
                </a:lnTo>
                <a:lnTo>
                  <a:pt x="14441" y="281251"/>
                </a:lnTo>
                <a:lnTo>
                  <a:pt x="15611" y="265556"/>
                </a:lnTo>
                <a:lnTo>
                  <a:pt x="21020" y="251508"/>
                </a:lnTo>
                <a:lnTo>
                  <a:pt x="82047" y="210158"/>
                </a:lnTo>
                <a:lnTo>
                  <a:pt x="133610" y="195935"/>
                </a:lnTo>
                <a:lnTo>
                  <a:pt x="190725" y="182575"/>
                </a:lnTo>
                <a:lnTo>
                  <a:pt x="243342" y="169137"/>
                </a:lnTo>
                <a:lnTo>
                  <a:pt x="281414" y="154679"/>
                </a:lnTo>
                <a:lnTo>
                  <a:pt x="294891" y="138261"/>
                </a:lnTo>
                <a:lnTo>
                  <a:pt x="277590" y="124641"/>
                </a:lnTo>
                <a:lnTo>
                  <a:pt x="243530" y="114099"/>
                </a:lnTo>
                <a:lnTo>
                  <a:pt x="214011" y="107545"/>
                </a:lnTo>
                <a:lnTo>
                  <a:pt x="210336" y="105883"/>
                </a:lnTo>
                <a:lnTo>
                  <a:pt x="384481" y="105883"/>
                </a:lnTo>
                <a:lnTo>
                  <a:pt x="366080" y="76961"/>
                </a:lnTo>
                <a:lnTo>
                  <a:pt x="334237" y="45140"/>
                </a:lnTo>
                <a:lnTo>
                  <a:pt x="296057" y="20884"/>
                </a:lnTo>
                <a:lnTo>
                  <a:pt x="252777" y="5426"/>
                </a:lnTo>
                <a:lnTo>
                  <a:pt x="205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26440" y="325120"/>
            <a:ext cx="756341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3D8B94"/>
                </a:solidFill>
                <a:latin typeface="Montserrat" panose="020B0604020202020204" charset="0"/>
                <a:ea typeface="Gadugi" panose="020B0502040204020203" pitchFamily="34" charset="0"/>
              </a:rPr>
              <a:t>USDOL REENTRY GRANT</a:t>
            </a:r>
          </a:p>
        </p:txBody>
      </p:sp>
      <p:sp>
        <p:nvSpPr>
          <p:cNvPr id="9" name="object 9"/>
          <p:cNvSpPr/>
          <p:nvPr/>
        </p:nvSpPr>
        <p:spPr>
          <a:xfrm>
            <a:off x="609600" y="0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0"/>
                </a:moveTo>
                <a:lnTo>
                  <a:pt x="0" y="914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0208" y="684508"/>
            <a:ext cx="77491" cy="7749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604934" y="1188261"/>
            <a:ext cx="603250" cy="625475"/>
          </a:xfrm>
          <a:custGeom>
            <a:avLst/>
            <a:gdLst/>
            <a:ahLst/>
            <a:cxnLst/>
            <a:rect l="l" t="t" r="r" b="b"/>
            <a:pathLst>
              <a:path w="603250" h="625475">
                <a:moveTo>
                  <a:pt x="0" y="0"/>
                </a:moveTo>
                <a:lnTo>
                  <a:pt x="603055" y="0"/>
                </a:lnTo>
                <a:lnTo>
                  <a:pt x="603055" y="625215"/>
                </a:lnTo>
                <a:lnTo>
                  <a:pt x="0" y="625215"/>
                </a:lnTo>
                <a:lnTo>
                  <a:pt x="0" y="0"/>
                </a:lnTo>
                <a:close/>
              </a:path>
            </a:pathLst>
          </a:custGeom>
          <a:solidFill>
            <a:srgbClr val="21377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04934" y="1187957"/>
            <a:ext cx="6032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54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E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05004" y="1184908"/>
            <a:ext cx="609600" cy="624840"/>
          </a:xfrm>
          <a:custGeom>
            <a:avLst/>
            <a:gdLst/>
            <a:ahLst/>
            <a:cxnLst/>
            <a:rect l="l" t="t" r="r" b="b"/>
            <a:pathLst>
              <a:path w="609600" h="624839">
                <a:moveTo>
                  <a:pt x="0" y="0"/>
                </a:moveTo>
                <a:lnTo>
                  <a:pt x="609600" y="0"/>
                </a:lnTo>
                <a:lnTo>
                  <a:pt x="609600" y="624747"/>
                </a:lnTo>
                <a:lnTo>
                  <a:pt x="0" y="624747"/>
                </a:lnTo>
                <a:lnTo>
                  <a:pt x="0" y="0"/>
                </a:lnTo>
                <a:close/>
              </a:path>
            </a:pathLst>
          </a:custGeom>
          <a:solidFill>
            <a:srgbClr val="21377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258493" y="1184908"/>
            <a:ext cx="603885" cy="618490"/>
          </a:xfrm>
          <a:custGeom>
            <a:avLst/>
            <a:gdLst/>
            <a:ahLst/>
            <a:cxnLst/>
            <a:rect l="l" t="t" r="r" b="b"/>
            <a:pathLst>
              <a:path w="603884" h="618489">
                <a:moveTo>
                  <a:pt x="0" y="0"/>
                </a:moveTo>
                <a:lnTo>
                  <a:pt x="603321" y="0"/>
                </a:lnTo>
                <a:lnTo>
                  <a:pt x="603321" y="618312"/>
                </a:lnTo>
                <a:lnTo>
                  <a:pt x="0" y="618312"/>
                </a:lnTo>
                <a:lnTo>
                  <a:pt x="0" y="0"/>
                </a:lnTo>
                <a:close/>
              </a:path>
            </a:pathLst>
          </a:custGeom>
          <a:solidFill>
            <a:srgbClr val="21377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58493" y="1181153"/>
            <a:ext cx="6038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72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S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953749" y="1188261"/>
            <a:ext cx="607695" cy="612775"/>
          </a:xfrm>
          <a:custGeom>
            <a:avLst/>
            <a:gdLst/>
            <a:ahLst/>
            <a:cxnLst/>
            <a:rect l="l" t="t" r="r" b="b"/>
            <a:pathLst>
              <a:path w="607695" h="612775">
                <a:moveTo>
                  <a:pt x="0" y="0"/>
                </a:moveTo>
                <a:lnTo>
                  <a:pt x="607162" y="0"/>
                </a:lnTo>
                <a:lnTo>
                  <a:pt x="607162" y="612294"/>
                </a:lnTo>
                <a:lnTo>
                  <a:pt x="0" y="612294"/>
                </a:lnTo>
                <a:lnTo>
                  <a:pt x="0" y="0"/>
                </a:lnTo>
                <a:close/>
              </a:path>
            </a:pathLst>
          </a:custGeom>
          <a:solidFill>
            <a:srgbClr val="21377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53749" y="1181497"/>
            <a:ext cx="6076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P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46505" y="1181234"/>
            <a:ext cx="617220" cy="632460"/>
          </a:xfrm>
          <a:custGeom>
            <a:avLst/>
            <a:gdLst/>
            <a:ahLst/>
            <a:cxnLst/>
            <a:rect l="l" t="t" r="r" b="b"/>
            <a:pathLst>
              <a:path w="617220" h="632460">
                <a:moveTo>
                  <a:pt x="0" y="0"/>
                </a:moveTo>
                <a:lnTo>
                  <a:pt x="616915" y="0"/>
                </a:lnTo>
                <a:lnTo>
                  <a:pt x="616915" y="632244"/>
                </a:lnTo>
                <a:lnTo>
                  <a:pt x="0" y="632244"/>
                </a:lnTo>
                <a:lnTo>
                  <a:pt x="0" y="0"/>
                </a:lnTo>
                <a:close/>
              </a:path>
            </a:pathLst>
          </a:custGeom>
          <a:solidFill>
            <a:srgbClr val="21377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46505" y="1184445"/>
            <a:ext cx="12680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25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7875" algn="l"/>
              </a:tabLst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H	O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30" name="object 30"/>
          <p:cNvSpPr/>
          <p:nvPr/>
        </p:nvSpPr>
        <p:spPr>
          <a:xfrm flipH="1">
            <a:off x="562603" y="1270420"/>
            <a:ext cx="46997" cy="4145622"/>
          </a:xfrm>
          <a:custGeom>
            <a:avLst/>
            <a:gdLst/>
            <a:ahLst/>
            <a:cxnLst/>
            <a:rect l="l" t="t" r="r" b="b"/>
            <a:pathLst>
              <a:path h="3759200">
                <a:moveTo>
                  <a:pt x="0" y="0"/>
                </a:moveTo>
                <a:lnTo>
                  <a:pt x="1" y="3758780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60354" y="1382594"/>
            <a:ext cx="77491" cy="7749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0208" y="2442598"/>
            <a:ext cx="77491" cy="7749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77956" y="3360572"/>
            <a:ext cx="77491" cy="7749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70208" y="4213804"/>
            <a:ext cx="77492" cy="7749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pic>
        <p:nvPicPr>
          <p:cNvPr id="7" name="Picture 6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5B892218-883E-47E8-9645-FE6A4FE1517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44" y="3772763"/>
            <a:ext cx="3894723" cy="2596482"/>
          </a:xfrm>
          <a:prstGeom prst="rect">
            <a:avLst/>
          </a:prstGeom>
        </p:spPr>
      </p:pic>
      <p:pic>
        <p:nvPicPr>
          <p:cNvPr id="4" name="Picture 3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D8656CA4-4D86-4975-8465-62DAE6EBE0E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42" y="2813535"/>
            <a:ext cx="4009299" cy="2672866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384085" y="1950845"/>
            <a:ext cx="4644296" cy="3650615"/>
          </a:xfrm>
          <a:prstGeom prst="rect">
            <a:avLst/>
          </a:prstGeom>
          <a:solidFill>
            <a:srgbClr val="0067A5"/>
          </a:solidFill>
        </p:spPr>
        <p:txBody>
          <a:bodyPr vert="horz" wrap="square" lIns="0" tIns="45085" rIns="0" bIns="0" rtlCol="0" anchor="t">
            <a:spAutoFit/>
          </a:bodyPr>
          <a:lstStyle/>
          <a:p>
            <a:pPr marL="210820" marR="0" lvl="0" indent="0" algn="l" defTabSz="914400" rtl="0" eaLnBrk="1" fontAlgn="auto" latinLnBrk="0" hangingPunct="1">
              <a:lnSpc>
                <a:spcPts val="2065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Hospitality Opportunities</a:t>
            </a:r>
            <a:endParaRPr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10820" marR="810260">
              <a:lnSpc>
                <a:spcPts val="1930"/>
              </a:lnSpc>
              <a:spcBef>
                <a:spcPts val="160"/>
              </a:spcBef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for People </a:t>
            </a:r>
            <a:r>
              <a:rPr lang="en-US" b="1" dirty="0">
                <a:solidFill>
                  <a:srgbClr val="FFFFFF"/>
                </a:solidFill>
                <a:latin typeface="Montserrat"/>
                <a:ea typeface="Gadugi" panose="020B0502040204020203" pitchFamily="34" charset="0"/>
                <a:cs typeface="Lucida Sans"/>
              </a:rPr>
              <a:t>(Re)Entering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Society –</a:t>
            </a:r>
            <a:r>
              <a:rPr lang="en-US" b="1" dirty="0">
                <a:solidFill>
                  <a:srgbClr val="FFFFFF"/>
                </a:solidFill>
                <a:latin typeface="Montserrat"/>
                <a:ea typeface="Gadugi" panose="020B0502040204020203" pitchFamily="34" charset="0"/>
                <a:cs typeface="Lucida Sans"/>
              </a:rPr>
              <a:t>  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Gadugi" panose="020B0502040204020203" pitchFamily="34" charset="0"/>
                <a:cs typeface="Lucida Sans"/>
              </a:rPr>
              <a:t> HOPES Program</a:t>
            </a:r>
            <a:endParaRPr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Gadugi" panose="020B0502040204020203" pitchFamily="34" charset="0"/>
              <a:cs typeface="Lucida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10820" marR="436880" lvl="0" indent="0" algn="l" defTabSz="914400" rtl="0" eaLnBrk="1" fontAlgn="auto" latinLnBrk="0" hangingPunct="1">
              <a:lnSpc>
                <a:spcPct val="90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Creating pathways from the justice system to jobs in restaurants and hospitality</a:t>
            </a:r>
            <a:endParaRPr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10820" marR="0" lvl="0" indent="0" algn="l" defTabSz="914400" rtl="0" eaLnBrk="1" fontAlgn="auto" latinLnBrk="0" hangingPunct="1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Connecting DOCs, CBOs and SRAs</a:t>
            </a:r>
            <a:endParaRPr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10820" marR="813435" lvl="0" indent="0" algn="l" defTabSz="914400" rtl="0" eaLnBrk="1" fontAlgn="auto" latinLnBrk="0" hangingPunct="1">
              <a:lnSpc>
                <a:spcPts val="19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Employment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, career pathways, and support are the key factors to r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educing recidivism</a:t>
            </a:r>
            <a:endParaRPr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101" name="object 114">
            <a:extLst>
              <a:ext uri="{FF2B5EF4-FFF2-40B4-BE49-F238E27FC236}">
                <a16:creationId xmlns:a16="http://schemas.microsoft.com/office/drawing/2014/main" id="{7CB9B646-4757-4589-BA69-77351B748DDF}"/>
              </a:ext>
            </a:extLst>
          </p:cNvPr>
          <p:cNvSpPr txBox="1"/>
          <p:nvPr/>
        </p:nvSpPr>
        <p:spPr>
          <a:xfrm>
            <a:off x="11420475" y="6399107"/>
            <a:ext cx="771525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|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 </a:t>
            </a:r>
            <a:fld id="{81D60167-4931-47E6-BA6A-407CBD079E47}" type="slidenum">
              <a:rPr kumimoji="0" sz="2800" b="0" i="0" u="none" strike="noStrike" kern="1200" cap="none" spc="0" normalizeH="0" baseline="0" noProof="0" smtClean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pPr marL="12700" marR="0" lvl="0" indent="0" algn="l" defTabSz="914400" rtl="0" eaLnBrk="1" fontAlgn="auto" latinLnBrk="0" hangingPunct="1">
                <a:lnSpc>
                  <a:spcPts val="2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Lucida Sans"/>
            </a:endParaRPr>
          </a:p>
        </p:txBody>
      </p:sp>
      <p:sp>
        <p:nvSpPr>
          <p:cNvPr id="104" name="object 66">
            <a:extLst>
              <a:ext uri="{FF2B5EF4-FFF2-40B4-BE49-F238E27FC236}">
                <a16:creationId xmlns:a16="http://schemas.microsoft.com/office/drawing/2014/main" id="{AD58441A-E582-4512-86F9-1296D65B417D}"/>
              </a:ext>
            </a:extLst>
          </p:cNvPr>
          <p:cNvSpPr txBox="1">
            <a:spLocks/>
          </p:cNvSpPr>
          <p:nvPr/>
        </p:nvSpPr>
        <p:spPr>
          <a:xfrm>
            <a:off x="8943975" y="6511429"/>
            <a:ext cx="2630161" cy="1821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+mn-cs"/>
              </a:rPr>
              <a:t>ChooseRestaurants.org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0522E0D-A2BE-4314-9E7A-82A2B2355432}"/>
              </a:ext>
            </a:extLst>
          </p:cNvPr>
          <p:cNvGrpSpPr/>
          <p:nvPr/>
        </p:nvGrpSpPr>
        <p:grpSpPr>
          <a:xfrm>
            <a:off x="274025" y="6675242"/>
            <a:ext cx="8142445" cy="18288"/>
            <a:chOff x="112100" y="6000140"/>
            <a:chExt cx="8142445" cy="18288"/>
          </a:xfrm>
        </p:grpSpPr>
        <p:sp>
          <p:nvSpPr>
            <p:cNvPr id="106" name="object 8">
              <a:extLst>
                <a:ext uri="{FF2B5EF4-FFF2-40B4-BE49-F238E27FC236}">
                  <a16:creationId xmlns:a16="http://schemas.microsoft.com/office/drawing/2014/main" id="{9CFD9577-F2EF-4A78-BEFC-0028A16AB676}"/>
                </a:ext>
              </a:extLst>
            </p:cNvPr>
            <p:cNvSpPr/>
            <p:nvPr/>
          </p:nvSpPr>
          <p:spPr>
            <a:xfrm>
              <a:off x="660862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76BC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107" name="object 9">
              <a:extLst>
                <a:ext uri="{FF2B5EF4-FFF2-40B4-BE49-F238E27FC236}">
                  <a16:creationId xmlns:a16="http://schemas.microsoft.com/office/drawing/2014/main" id="{3CA34241-B218-453F-9D94-012696BC27A9}"/>
                </a:ext>
              </a:extLst>
            </p:cNvPr>
            <p:cNvSpPr/>
            <p:nvPr/>
          </p:nvSpPr>
          <p:spPr>
            <a:xfrm>
              <a:off x="496270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20650" h="139065">
                  <a:moveTo>
                    <a:pt x="120573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20573" y="0"/>
                  </a:lnTo>
                  <a:lnTo>
                    <a:pt x="120573" y="138768"/>
                  </a:lnTo>
                  <a:close/>
                </a:path>
              </a:pathLst>
            </a:custGeom>
            <a:solidFill>
              <a:srgbClr val="D394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108" name="object 10">
              <a:extLst>
                <a:ext uri="{FF2B5EF4-FFF2-40B4-BE49-F238E27FC236}">
                  <a16:creationId xmlns:a16="http://schemas.microsoft.com/office/drawing/2014/main" id="{92272566-1214-431E-BC8D-9C5ECB8A51F3}"/>
                </a:ext>
              </a:extLst>
            </p:cNvPr>
            <p:cNvSpPr/>
            <p:nvPr/>
          </p:nvSpPr>
          <p:spPr>
            <a:xfrm>
              <a:off x="336853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766A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109" name="object 11">
              <a:extLst>
                <a:ext uri="{FF2B5EF4-FFF2-40B4-BE49-F238E27FC236}">
                  <a16:creationId xmlns:a16="http://schemas.microsoft.com/office/drawing/2014/main" id="{B7360382-4A2F-4A81-8AAB-CCD9F5D8999E}"/>
                </a:ext>
              </a:extLst>
            </p:cNvPr>
            <p:cNvSpPr/>
            <p:nvPr/>
          </p:nvSpPr>
          <p:spPr>
            <a:xfrm>
              <a:off x="112100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E15C5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110" name="object 13">
              <a:extLst>
                <a:ext uri="{FF2B5EF4-FFF2-40B4-BE49-F238E27FC236}">
                  <a16:creationId xmlns:a16="http://schemas.microsoft.com/office/drawing/2014/main" id="{58A65853-FF81-4245-8311-1A8627F2CC60}"/>
                </a:ext>
              </a:extLst>
            </p:cNvPr>
            <p:cNvSpPr/>
            <p:nvPr/>
          </p:nvSpPr>
          <p:spPr>
            <a:xfrm>
              <a:off x="172134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3D8B9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55"/>
    </mc:Choice>
    <mc:Fallback xmlns="">
      <p:transition spd="slow" advTm="89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85"/>
          <p:cNvSpPr>
            <a:spLocks noChangeAspect="1"/>
          </p:cNvSpPr>
          <p:nvPr/>
        </p:nvSpPr>
        <p:spPr>
          <a:xfrm>
            <a:off x="5661590" y="4760538"/>
            <a:ext cx="1894438" cy="183889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7229" y="847288"/>
            <a:ext cx="78904" cy="5936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1958" y="2330095"/>
            <a:ext cx="77491" cy="7749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3679" y="3251811"/>
            <a:ext cx="77491" cy="7749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3892" y="4117308"/>
            <a:ext cx="77491" cy="7749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87918" y="393135"/>
            <a:ext cx="3739515" cy="5286851"/>
          </a:xfrm>
          <a:prstGeom prst="rect">
            <a:avLst/>
          </a:prstGeom>
          <a:solidFill>
            <a:srgbClr val="166282"/>
          </a:solidFill>
        </p:spPr>
        <p:txBody>
          <a:bodyPr vert="horz" wrap="square" lIns="0" tIns="4445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  <a:p>
            <a:pPr marL="134620" marR="166370" lvl="0" indent="0" algn="l" defTabSz="914400" rtl="0" eaLnBrk="1" fontAlgn="auto" latinLnBrk="0" hangingPunct="1">
              <a:lnSpc>
                <a:spcPts val="21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Nationally recognized career and technical education program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; culinary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 arts and restaurant management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134620" marR="198120" lvl="0" indent="0" algn="l" defTabSz="914400" rtl="0" eaLnBrk="1" fontAlgn="auto" latinLnBrk="0" hangingPunct="1">
              <a:lnSpc>
                <a:spcPts val="2170"/>
              </a:lnSpc>
              <a:spcBef>
                <a:spcPts val="17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1,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5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00 schools in all 50 states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US Territories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134620" marR="337185" lvl="0" indent="0" algn="l" defTabSz="914400" rtl="0" eaLnBrk="1" fontAlgn="auto" latinLnBrk="0" hangingPunct="1">
              <a:lnSpc>
                <a:spcPct val="89600"/>
              </a:lnSpc>
              <a:spcBef>
                <a:spcPts val="1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Graduates attain certificate upon completion of two exams  and 400 on-the-job hours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134620" marR="0" lvl="0" indent="0" algn="l" defTabSz="914400" rtl="0" eaLnBrk="1" fontAlgn="auto" latinLnBrk="0" hangingPunct="1">
              <a:lnSpc>
                <a:spcPct val="100000"/>
              </a:lnSpc>
              <a:spcBef>
                <a:spcPts val="1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Articulation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 Agreements with Post-Secondary institutions</a:t>
            </a:r>
          </a:p>
          <a:p>
            <a:pPr marL="134620" marR="0" lvl="0" indent="0" algn="l" defTabSz="914400" rtl="0" eaLnBrk="1" fontAlgn="auto" latinLnBrk="0" hangingPunct="1">
              <a:lnSpc>
                <a:spcPct val="100000"/>
              </a:lnSpc>
              <a:spcBef>
                <a:spcPts val="1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rgbClr val="FFFFFF"/>
                </a:solidFill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Written into apprenticeship standards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442891" y="3473294"/>
            <a:ext cx="2708116" cy="728980"/>
          </a:xfrm>
          <a:custGeom>
            <a:avLst/>
            <a:gdLst/>
            <a:ahLst/>
            <a:cxnLst/>
            <a:rect l="l" t="t" r="r" b="b"/>
            <a:pathLst>
              <a:path w="2614295" h="728979">
                <a:moveTo>
                  <a:pt x="0" y="0"/>
                </a:moveTo>
                <a:lnTo>
                  <a:pt x="2614091" y="0"/>
                </a:lnTo>
                <a:lnTo>
                  <a:pt x="2614091" y="728506"/>
                </a:lnTo>
                <a:lnTo>
                  <a:pt x="0" y="728506"/>
                </a:lnTo>
                <a:lnTo>
                  <a:pt x="0" y="0"/>
                </a:lnTo>
                <a:close/>
              </a:path>
            </a:pathLst>
          </a:custGeom>
          <a:solidFill>
            <a:srgbClr val="0067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519084" y="2758886"/>
            <a:ext cx="275297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76BC43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150,000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76BC43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442891" y="3575332"/>
            <a:ext cx="261429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HIGH SCHOOLS </a:t>
            </a:r>
          </a:p>
          <a:p>
            <a:pPr marL="4191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ENROLLED ANNUALLY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99237" y="85957"/>
            <a:ext cx="3665226" cy="937897"/>
          </a:xfrm>
          <a:custGeom>
            <a:avLst/>
            <a:gdLst/>
            <a:ahLst/>
            <a:cxnLst/>
            <a:rect l="l" t="t" r="r" b="b"/>
            <a:pathLst>
              <a:path w="2600325" h="2600325">
                <a:moveTo>
                  <a:pt x="0" y="2600171"/>
                </a:moveTo>
                <a:lnTo>
                  <a:pt x="2600175" y="2600171"/>
                </a:lnTo>
                <a:lnTo>
                  <a:pt x="2600175" y="0"/>
                </a:lnTo>
                <a:lnTo>
                  <a:pt x="0" y="0"/>
                </a:lnTo>
                <a:lnTo>
                  <a:pt x="0" y="2600171"/>
                </a:lnTo>
                <a:close/>
              </a:path>
            </a:pathLst>
          </a:custGeom>
          <a:solidFill>
            <a:srgbClr val="76BC43"/>
          </a:solidFill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93" name="object 4">
            <a:extLst>
              <a:ext uri="{FF2B5EF4-FFF2-40B4-BE49-F238E27FC236}">
                <a16:creationId xmlns:a16="http://schemas.microsoft.com/office/drawing/2014/main" id="{0FBA299A-27DD-4FE0-B16C-B4C679A9D3DB}"/>
              </a:ext>
            </a:extLst>
          </p:cNvPr>
          <p:cNvSpPr txBox="1">
            <a:spLocks/>
          </p:cNvSpPr>
          <p:nvPr/>
        </p:nvSpPr>
        <p:spPr>
          <a:xfrm>
            <a:off x="5381649" y="250190"/>
            <a:ext cx="3357109" cy="656462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436245" marR="5080" lvl="0" indent="-423545" algn="l" defTabSz="914400" rtl="0" eaLnBrk="1" fontAlgn="auto" latinLnBrk="0" hangingPunct="1">
              <a:lnSpc>
                <a:spcPct val="71900"/>
              </a:lnSpc>
              <a:spcBef>
                <a:spcPts val="1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Calibri"/>
              </a:rPr>
              <a:t>ProStart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83" name="object 83"/>
          <p:cNvSpPr>
            <a:spLocks noChangeAspect="1"/>
          </p:cNvSpPr>
          <p:nvPr/>
        </p:nvSpPr>
        <p:spPr>
          <a:xfrm>
            <a:off x="8445518" y="99365"/>
            <a:ext cx="2704550" cy="2761565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87" name="object 2">
            <a:extLst>
              <a:ext uri="{FF2B5EF4-FFF2-40B4-BE49-F238E27FC236}">
                <a16:creationId xmlns:a16="http://schemas.microsoft.com/office/drawing/2014/main" id="{3DC0D2CA-2345-4716-BFCB-FAB949430D24}"/>
              </a:ext>
            </a:extLst>
          </p:cNvPr>
          <p:cNvSpPr>
            <a:spLocks noChangeAspect="1"/>
          </p:cNvSpPr>
          <p:nvPr/>
        </p:nvSpPr>
        <p:spPr>
          <a:xfrm>
            <a:off x="4438536" y="998371"/>
            <a:ext cx="4025927" cy="3857801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4129DF7-58DB-4335-ACD0-289C5BE7EB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5996" y="4281457"/>
            <a:ext cx="3585011" cy="1970634"/>
          </a:xfrm>
          <a:prstGeom prst="rect">
            <a:avLst/>
          </a:prstGeom>
        </p:spPr>
      </p:pic>
      <p:sp>
        <p:nvSpPr>
          <p:cNvPr id="84" name="object 114">
            <a:extLst>
              <a:ext uri="{FF2B5EF4-FFF2-40B4-BE49-F238E27FC236}">
                <a16:creationId xmlns:a16="http://schemas.microsoft.com/office/drawing/2014/main" id="{1C6652E4-31F2-4069-A86D-2C988C162EA8}"/>
              </a:ext>
            </a:extLst>
          </p:cNvPr>
          <p:cNvSpPr txBox="1"/>
          <p:nvPr/>
        </p:nvSpPr>
        <p:spPr>
          <a:xfrm>
            <a:off x="11420475" y="6399107"/>
            <a:ext cx="771525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|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 </a:t>
            </a:r>
            <a:fld id="{81D60167-4931-47E6-BA6A-407CBD079E47}" type="slidenum">
              <a:rPr kumimoji="0" sz="2800" b="0" i="0" u="none" strike="noStrike" kern="1200" cap="none" spc="0" normalizeH="0" baseline="0" noProof="0" smtClean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pPr marL="12700" marR="0" lvl="0" indent="0" algn="l" defTabSz="914400" rtl="0" eaLnBrk="1" fontAlgn="auto" latinLnBrk="0" hangingPunct="1">
                <a:lnSpc>
                  <a:spcPts val="2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Lucida Sans"/>
            </a:endParaRPr>
          </a:p>
        </p:txBody>
      </p:sp>
      <p:sp>
        <p:nvSpPr>
          <p:cNvPr id="88" name="object 66">
            <a:extLst>
              <a:ext uri="{FF2B5EF4-FFF2-40B4-BE49-F238E27FC236}">
                <a16:creationId xmlns:a16="http://schemas.microsoft.com/office/drawing/2014/main" id="{1D8B9A75-F76D-4384-8DBF-2A879B763A1A}"/>
              </a:ext>
            </a:extLst>
          </p:cNvPr>
          <p:cNvSpPr txBox="1">
            <a:spLocks/>
          </p:cNvSpPr>
          <p:nvPr/>
        </p:nvSpPr>
        <p:spPr>
          <a:xfrm>
            <a:off x="8943975" y="6511429"/>
            <a:ext cx="2630161" cy="1821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+mn-cs"/>
              </a:rPr>
              <a:t>ChooseRestaurants.org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89F1C17-202A-4830-A9AB-DFE11687A38F}"/>
              </a:ext>
            </a:extLst>
          </p:cNvPr>
          <p:cNvGrpSpPr/>
          <p:nvPr/>
        </p:nvGrpSpPr>
        <p:grpSpPr>
          <a:xfrm>
            <a:off x="274025" y="6675242"/>
            <a:ext cx="8142445" cy="18288"/>
            <a:chOff x="112100" y="6000140"/>
            <a:chExt cx="8142445" cy="18288"/>
          </a:xfrm>
        </p:grpSpPr>
        <p:sp>
          <p:nvSpPr>
            <p:cNvPr id="95" name="object 8">
              <a:extLst>
                <a:ext uri="{FF2B5EF4-FFF2-40B4-BE49-F238E27FC236}">
                  <a16:creationId xmlns:a16="http://schemas.microsoft.com/office/drawing/2014/main" id="{494ECF5C-24FD-4592-8AF4-2362B42AE6C4}"/>
                </a:ext>
              </a:extLst>
            </p:cNvPr>
            <p:cNvSpPr/>
            <p:nvPr/>
          </p:nvSpPr>
          <p:spPr>
            <a:xfrm>
              <a:off x="660862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76BC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6" name="object 9">
              <a:extLst>
                <a:ext uri="{FF2B5EF4-FFF2-40B4-BE49-F238E27FC236}">
                  <a16:creationId xmlns:a16="http://schemas.microsoft.com/office/drawing/2014/main" id="{0125BEBD-0F19-416D-9E16-2A9ABC97CBAC}"/>
                </a:ext>
              </a:extLst>
            </p:cNvPr>
            <p:cNvSpPr/>
            <p:nvPr/>
          </p:nvSpPr>
          <p:spPr>
            <a:xfrm>
              <a:off x="496270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20650" h="139065">
                  <a:moveTo>
                    <a:pt x="120573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20573" y="0"/>
                  </a:lnTo>
                  <a:lnTo>
                    <a:pt x="120573" y="138768"/>
                  </a:lnTo>
                  <a:close/>
                </a:path>
              </a:pathLst>
            </a:custGeom>
            <a:solidFill>
              <a:srgbClr val="D394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7" name="object 10">
              <a:extLst>
                <a:ext uri="{FF2B5EF4-FFF2-40B4-BE49-F238E27FC236}">
                  <a16:creationId xmlns:a16="http://schemas.microsoft.com/office/drawing/2014/main" id="{DD41F456-6741-425A-982C-63FB8467D75A}"/>
                </a:ext>
              </a:extLst>
            </p:cNvPr>
            <p:cNvSpPr/>
            <p:nvPr/>
          </p:nvSpPr>
          <p:spPr>
            <a:xfrm>
              <a:off x="336853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766A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8" name="object 11">
              <a:extLst>
                <a:ext uri="{FF2B5EF4-FFF2-40B4-BE49-F238E27FC236}">
                  <a16:creationId xmlns:a16="http://schemas.microsoft.com/office/drawing/2014/main" id="{2713978D-4A8F-403E-BBD0-14D52B3ECE7D}"/>
                </a:ext>
              </a:extLst>
            </p:cNvPr>
            <p:cNvSpPr/>
            <p:nvPr/>
          </p:nvSpPr>
          <p:spPr>
            <a:xfrm>
              <a:off x="112100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E15C5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9" name="object 13">
              <a:extLst>
                <a:ext uri="{FF2B5EF4-FFF2-40B4-BE49-F238E27FC236}">
                  <a16:creationId xmlns:a16="http://schemas.microsoft.com/office/drawing/2014/main" id="{1765733A-8014-4471-8FA6-68CFF933EC66}"/>
                </a:ext>
              </a:extLst>
            </p:cNvPr>
            <p:cNvSpPr/>
            <p:nvPr/>
          </p:nvSpPr>
          <p:spPr>
            <a:xfrm>
              <a:off x="172134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3D8B9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25" name="object 18">
            <a:extLst>
              <a:ext uri="{FF2B5EF4-FFF2-40B4-BE49-F238E27FC236}">
                <a16:creationId xmlns:a16="http://schemas.microsoft.com/office/drawing/2014/main" id="{19B08DDB-A1FC-44F2-8AA0-B1823CDEF627}"/>
              </a:ext>
            </a:extLst>
          </p:cNvPr>
          <p:cNvSpPr/>
          <p:nvPr/>
        </p:nvSpPr>
        <p:spPr>
          <a:xfrm>
            <a:off x="563679" y="4924780"/>
            <a:ext cx="77491" cy="7749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26" name="object 30">
            <a:extLst>
              <a:ext uri="{FF2B5EF4-FFF2-40B4-BE49-F238E27FC236}">
                <a16:creationId xmlns:a16="http://schemas.microsoft.com/office/drawing/2014/main" id="{AAD03C34-13F7-4919-BD3B-6CF71A116019}"/>
              </a:ext>
            </a:extLst>
          </p:cNvPr>
          <p:cNvSpPr/>
          <p:nvPr/>
        </p:nvSpPr>
        <p:spPr>
          <a:xfrm flipH="1">
            <a:off x="562602" y="822121"/>
            <a:ext cx="52079" cy="4593921"/>
          </a:xfrm>
          <a:custGeom>
            <a:avLst/>
            <a:gdLst/>
            <a:ahLst/>
            <a:cxnLst/>
            <a:rect l="l" t="t" r="r" b="b"/>
            <a:pathLst>
              <a:path h="3759200">
                <a:moveTo>
                  <a:pt x="0" y="0"/>
                </a:moveTo>
                <a:lnTo>
                  <a:pt x="1" y="3758780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55"/>
    </mc:Choice>
    <mc:Fallback xmlns="">
      <p:transition spd="slow" advTm="11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16889" y="1094911"/>
            <a:ext cx="0" cy="3576320"/>
          </a:xfrm>
          <a:custGeom>
            <a:avLst/>
            <a:gdLst/>
            <a:ahLst/>
            <a:cxnLst/>
            <a:rect l="l" t="t" r="r" b="b"/>
            <a:pathLst>
              <a:path h="3576320">
                <a:moveTo>
                  <a:pt x="0" y="0"/>
                </a:moveTo>
                <a:lnTo>
                  <a:pt x="1" y="3575824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5705" y="1445210"/>
            <a:ext cx="77491" cy="7749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0853" y="2206068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9563" y="3152824"/>
            <a:ext cx="77491" cy="7749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0940" y="4309986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7263" y="1094911"/>
            <a:ext cx="4975850" cy="3694729"/>
          </a:xfrm>
          <a:prstGeom prst="rect">
            <a:avLst/>
          </a:prstGeom>
          <a:solidFill>
            <a:srgbClr val="166282"/>
          </a:solidFill>
        </p:spPr>
        <p:txBody>
          <a:bodyPr vert="horz" wrap="square" lIns="0" tIns="254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  <a:p>
            <a:pPr marL="205740" marR="734695" lvl="0" indent="0" algn="l" defTabSz="914400" rtl="0" eaLnBrk="1" fontAlgn="auto" latinLnBrk="0" hangingPunct="1">
              <a:lnSpc>
                <a:spcPts val="21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7135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USDOL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registered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 apprenticeship program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05740" marR="340995" lvl="0" indent="0" algn="l" defTabSz="914400" rtl="0" eaLnBrk="1" fontAlgn="auto" latinLnBrk="0" hangingPunct="1">
              <a:lnSpc>
                <a:spcPts val="2170"/>
              </a:lnSpc>
              <a:spcBef>
                <a:spcPts val="17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Partnership with American Hotel and Lodging Association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05740" marR="933450" lvl="0" indent="0" algn="l" defTabSz="914400" rtl="0" eaLnBrk="1" fontAlgn="auto" latinLnBrk="0" hangingPunct="1">
              <a:lnSpc>
                <a:spcPct val="89600"/>
              </a:lnSpc>
              <a:spcBef>
                <a:spcPts val="17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Employer based, competency,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 apprenticeships; Restaurant Manager, Lodging Manager, Line Cook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05740" marR="441325" lvl="0" indent="0" algn="l" defTabSz="914400" rtl="0" eaLnBrk="1" fontAlgn="auto" latinLnBrk="0" hangingPunct="1">
              <a:lnSpc>
                <a:spcPts val="21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Combines on-the-job training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classroom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instruction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75" name="object 75"/>
          <p:cNvSpPr>
            <a:spLocks noChangeAspect="1"/>
          </p:cNvSpPr>
          <p:nvPr/>
        </p:nvSpPr>
        <p:spPr>
          <a:xfrm>
            <a:off x="9982877" y="1517924"/>
            <a:ext cx="2143726" cy="125932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0128716" y="4961809"/>
            <a:ext cx="1852047" cy="344170"/>
          </a:xfrm>
          <a:custGeom>
            <a:avLst/>
            <a:gdLst/>
            <a:ahLst/>
            <a:cxnLst/>
            <a:rect l="l" t="t" r="r" b="b"/>
            <a:pathLst>
              <a:path w="1963420" h="344170">
                <a:moveTo>
                  <a:pt x="0" y="0"/>
                </a:moveTo>
                <a:lnTo>
                  <a:pt x="1963393" y="0"/>
                </a:lnTo>
                <a:lnTo>
                  <a:pt x="1963393" y="344103"/>
                </a:lnTo>
                <a:lnTo>
                  <a:pt x="0" y="344103"/>
                </a:lnTo>
                <a:lnTo>
                  <a:pt x="0" y="0"/>
                </a:lnTo>
                <a:close/>
              </a:path>
            </a:pathLst>
          </a:custGeom>
          <a:solidFill>
            <a:srgbClr val="16628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335155" y="5019760"/>
            <a:ext cx="1468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APPRENTICES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171308" y="4206543"/>
            <a:ext cx="23726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D65854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2,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65854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300+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101" name="object 89">
            <a:extLst>
              <a:ext uri="{FF2B5EF4-FFF2-40B4-BE49-F238E27FC236}">
                <a16:creationId xmlns:a16="http://schemas.microsoft.com/office/drawing/2014/main" id="{99B11003-73FA-41E9-BCA5-7A76D55F503C}"/>
              </a:ext>
            </a:extLst>
          </p:cNvPr>
          <p:cNvSpPr/>
          <p:nvPr/>
        </p:nvSpPr>
        <p:spPr>
          <a:xfrm>
            <a:off x="10179040" y="3750051"/>
            <a:ext cx="1852047" cy="344170"/>
          </a:xfrm>
          <a:custGeom>
            <a:avLst/>
            <a:gdLst/>
            <a:ahLst/>
            <a:cxnLst/>
            <a:rect l="l" t="t" r="r" b="b"/>
            <a:pathLst>
              <a:path w="1963420" h="344170">
                <a:moveTo>
                  <a:pt x="0" y="0"/>
                </a:moveTo>
                <a:lnTo>
                  <a:pt x="1963393" y="0"/>
                </a:lnTo>
                <a:lnTo>
                  <a:pt x="1963393" y="344103"/>
                </a:lnTo>
                <a:lnTo>
                  <a:pt x="0" y="344103"/>
                </a:lnTo>
                <a:lnTo>
                  <a:pt x="0" y="0"/>
                </a:lnTo>
                <a:close/>
              </a:path>
            </a:pathLst>
          </a:custGeom>
          <a:solidFill>
            <a:srgbClr val="16628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02" name="object 90">
            <a:extLst>
              <a:ext uri="{FF2B5EF4-FFF2-40B4-BE49-F238E27FC236}">
                <a16:creationId xmlns:a16="http://schemas.microsoft.com/office/drawing/2014/main" id="{08A50D28-367A-449A-8293-8B25185D1166}"/>
              </a:ext>
            </a:extLst>
          </p:cNvPr>
          <p:cNvSpPr txBox="1"/>
          <p:nvPr/>
        </p:nvSpPr>
        <p:spPr>
          <a:xfrm>
            <a:off x="10224710" y="3795719"/>
            <a:ext cx="174436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RETENTION RATE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103" name="object 93">
            <a:extLst>
              <a:ext uri="{FF2B5EF4-FFF2-40B4-BE49-F238E27FC236}">
                <a16:creationId xmlns:a16="http://schemas.microsoft.com/office/drawing/2014/main" id="{F41B97A4-D480-4282-8DE6-563ACCE8AE66}"/>
              </a:ext>
            </a:extLst>
          </p:cNvPr>
          <p:cNvSpPr txBox="1"/>
          <p:nvPr/>
        </p:nvSpPr>
        <p:spPr>
          <a:xfrm>
            <a:off x="10259055" y="3043759"/>
            <a:ext cx="162653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65854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80%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920985" y="171735"/>
            <a:ext cx="5737751" cy="927154"/>
          </a:xfrm>
          <a:custGeom>
            <a:avLst/>
            <a:gdLst/>
            <a:ahLst/>
            <a:cxnLst/>
            <a:rect l="l" t="t" r="r" b="b"/>
            <a:pathLst>
              <a:path w="2593975" h="2587625">
                <a:moveTo>
                  <a:pt x="0" y="2587207"/>
                </a:moveTo>
                <a:lnTo>
                  <a:pt x="2593941" y="2587207"/>
                </a:lnTo>
                <a:lnTo>
                  <a:pt x="2593941" y="0"/>
                </a:lnTo>
                <a:lnTo>
                  <a:pt x="0" y="0"/>
                </a:lnTo>
                <a:lnTo>
                  <a:pt x="0" y="2587207"/>
                </a:lnTo>
                <a:close/>
              </a:path>
            </a:pathLst>
          </a:custGeom>
          <a:solidFill>
            <a:srgbClr val="E15C59"/>
          </a:solidFill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96" name="object 5">
            <a:extLst>
              <a:ext uri="{FF2B5EF4-FFF2-40B4-BE49-F238E27FC236}">
                <a16:creationId xmlns:a16="http://schemas.microsoft.com/office/drawing/2014/main" id="{EEB12368-F7D4-4F5B-965C-0C8D3EA8D9D1}"/>
              </a:ext>
            </a:extLst>
          </p:cNvPr>
          <p:cNvSpPr txBox="1">
            <a:spLocks/>
          </p:cNvSpPr>
          <p:nvPr/>
        </p:nvSpPr>
        <p:spPr>
          <a:xfrm>
            <a:off x="3074946" y="264709"/>
            <a:ext cx="544040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1" i="0">
                <a:solidFill>
                  <a:srgbClr val="D65854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Apprenticeship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65854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</p:txBody>
      </p:sp>
      <p:pic>
        <p:nvPicPr>
          <p:cNvPr id="76" name="Picture 7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E3F627B1-05D5-4A72-8DB3-59974F466E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4"/>
          <a:stretch/>
        </p:blipFill>
        <p:spPr>
          <a:xfrm>
            <a:off x="5334004" y="1094911"/>
            <a:ext cx="3610608" cy="4843113"/>
          </a:xfrm>
          <a:prstGeom prst="rect">
            <a:avLst/>
          </a:prstGeom>
        </p:spPr>
      </p:pic>
      <p:sp>
        <p:nvSpPr>
          <p:cNvPr id="84" name="object 114">
            <a:extLst>
              <a:ext uri="{FF2B5EF4-FFF2-40B4-BE49-F238E27FC236}">
                <a16:creationId xmlns:a16="http://schemas.microsoft.com/office/drawing/2014/main" id="{C3812F48-118F-452F-938C-0664F7287CE6}"/>
              </a:ext>
            </a:extLst>
          </p:cNvPr>
          <p:cNvSpPr txBox="1"/>
          <p:nvPr/>
        </p:nvSpPr>
        <p:spPr>
          <a:xfrm>
            <a:off x="11420475" y="6399107"/>
            <a:ext cx="771525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|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 </a:t>
            </a:r>
            <a:fld id="{81D60167-4931-47E6-BA6A-407CBD079E47}" type="slidenum">
              <a:rPr kumimoji="0" sz="2800" b="0" i="0" u="none" strike="noStrike" kern="1200" cap="none" spc="0" normalizeH="0" baseline="0" noProof="0" smtClean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pPr marL="12700" marR="0" lvl="0" indent="0" algn="l" defTabSz="914400" rtl="0" eaLnBrk="1" fontAlgn="auto" latinLnBrk="0" hangingPunct="1">
                <a:lnSpc>
                  <a:spcPts val="2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Lucida Sans"/>
            </a:endParaRPr>
          </a:p>
        </p:txBody>
      </p:sp>
      <p:sp>
        <p:nvSpPr>
          <p:cNvPr id="85" name="object 66">
            <a:extLst>
              <a:ext uri="{FF2B5EF4-FFF2-40B4-BE49-F238E27FC236}">
                <a16:creationId xmlns:a16="http://schemas.microsoft.com/office/drawing/2014/main" id="{55D9F178-D9BE-41F2-825B-0FC4E88AEA2E}"/>
              </a:ext>
            </a:extLst>
          </p:cNvPr>
          <p:cNvSpPr txBox="1">
            <a:spLocks/>
          </p:cNvSpPr>
          <p:nvPr/>
        </p:nvSpPr>
        <p:spPr>
          <a:xfrm>
            <a:off x="8943975" y="6511429"/>
            <a:ext cx="2630161" cy="1821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+mn-cs"/>
              </a:rPr>
              <a:t>ChooseRestaurants.org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787692B-1287-45C0-A23E-88797C32E46A}"/>
              </a:ext>
            </a:extLst>
          </p:cNvPr>
          <p:cNvGrpSpPr/>
          <p:nvPr/>
        </p:nvGrpSpPr>
        <p:grpSpPr>
          <a:xfrm>
            <a:off x="274025" y="6675242"/>
            <a:ext cx="8142445" cy="18288"/>
            <a:chOff x="112100" y="6000140"/>
            <a:chExt cx="8142445" cy="18288"/>
          </a:xfrm>
        </p:grpSpPr>
        <p:sp>
          <p:nvSpPr>
            <p:cNvPr id="87" name="object 8">
              <a:extLst>
                <a:ext uri="{FF2B5EF4-FFF2-40B4-BE49-F238E27FC236}">
                  <a16:creationId xmlns:a16="http://schemas.microsoft.com/office/drawing/2014/main" id="{9598F2D5-A923-4E09-B706-88B08940B721}"/>
                </a:ext>
              </a:extLst>
            </p:cNvPr>
            <p:cNvSpPr/>
            <p:nvPr/>
          </p:nvSpPr>
          <p:spPr>
            <a:xfrm>
              <a:off x="660862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76BC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88" name="object 9">
              <a:extLst>
                <a:ext uri="{FF2B5EF4-FFF2-40B4-BE49-F238E27FC236}">
                  <a16:creationId xmlns:a16="http://schemas.microsoft.com/office/drawing/2014/main" id="{4C45623A-9B85-458F-9E5D-2027D1C4042E}"/>
                </a:ext>
              </a:extLst>
            </p:cNvPr>
            <p:cNvSpPr/>
            <p:nvPr/>
          </p:nvSpPr>
          <p:spPr>
            <a:xfrm>
              <a:off x="496270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20650" h="139065">
                  <a:moveTo>
                    <a:pt x="120573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20573" y="0"/>
                  </a:lnTo>
                  <a:lnTo>
                    <a:pt x="120573" y="138768"/>
                  </a:lnTo>
                  <a:close/>
                </a:path>
              </a:pathLst>
            </a:custGeom>
            <a:solidFill>
              <a:srgbClr val="D394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2" name="object 10">
              <a:extLst>
                <a:ext uri="{FF2B5EF4-FFF2-40B4-BE49-F238E27FC236}">
                  <a16:creationId xmlns:a16="http://schemas.microsoft.com/office/drawing/2014/main" id="{F59EA3F7-D481-4D79-901A-486D050527B1}"/>
                </a:ext>
              </a:extLst>
            </p:cNvPr>
            <p:cNvSpPr/>
            <p:nvPr/>
          </p:nvSpPr>
          <p:spPr>
            <a:xfrm>
              <a:off x="336853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766A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4" name="object 11">
              <a:extLst>
                <a:ext uri="{FF2B5EF4-FFF2-40B4-BE49-F238E27FC236}">
                  <a16:creationId xmlns:a16="http://schemas.microsoft.com/office/drawing/2014/main" id="{8C5489E9-8DA5-4924-9F00-C85BE092F43F}"/>
                </a:ext>
              </a:extLst>
            </p:cNvPr>
            <p:cNvSpPr/>
            <p:nvPr/>
          </p:nvSpPr>
          <p:spPr>
            <a:xfrm>
              <a:off x="112100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E15C5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5" name="object 13">
              <a:extLst>
                <a:ext uri="{FF2B5EF4-FFF2-40B4-BE49-F238E27FC236}">
                  <a16:creationId xmlns:a16="http://schemas.microsoft.com/office/drawing/2014/main" id="{7CF955A2-982F-444E-B2AA-D78E5C9CAC27}"/>
                </a:ext>
              </a:extLst>
            </p:cNvPr>
            <p:cNvSpPr/>
            <p:nvPr/>
          </p:nvSpPr>
          <p:spPr>
            <a:xfrm>
              <a:off x="172134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3D8B9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53"/>
    </mc:Choice>
    <mc:Fallback xmlns="">
      <p:transition spd="slow" advTm="109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77294"/>
          </a:xfrm>
          <a:noFill/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E15C59"/>
                </a:solidFill>
              </a:rPr>
              <a:t>Myths About the Restaurant Industry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E7DA1A0-818D-4943-8AB1-B8024288324E}"/>
              </a:ext>
            </a:extLst>
          </p:cNvPr>
          <p:cNvSpPr>
            <a:spLocks noChangeAspect="1"/>
          </p:cNvSpPr>
          <p:nvPr/>
        </p:nvSpPr>
        <p:spPr>
          <a:xfrm>
            <a:off x="7849551" y="2917378"/>
            <a:ext cx="2803100" cy="281332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09A5976C-0D68-409E-8B0B-FC2C0030FD25}"/>
              </a:ext>
            </a:extLst>
          </p:cNvPr>
          <p:cNvSpPr>
            <a:spLocks noChangeAspect="1"/>
          </p:cNvSpPr>
          <p:nvPr/>
        </p:nvSpPr>
        <p:spPr>
          <a:xfrm>
            <a:off x="4694452" y="2917378"/>
            <a:ext cx="2803097" cy="2812199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354FB4E-3E1C-4AA4-A81D-E61219617B40}"/>
              </a:ext>
            </a:extLst>
          </p:cNvPr>
          <p:cNvSpPr>
            <a:spLocks noChangeAspect="1"/>
          </p:cNvSpPr>
          <p:nvPr/>
        </p:nvSpPr>
        <p:spPr>
          <a:xfrm>
            <a:off x="1524000" y="2917378"/>
            <a:ext cx="2818451" cy="281747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D6C54CDE-445C-4820-9406-6D63F4CCACA1}"/>
              </a:ext>
            </a:extLst>
          </p:cNvPr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0B4DA68A-1909-4731-9981-0F0731E44AFB}"/>
              </a:ext>
            </a:extLst>
          </p:cNvPr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9"/>
    </mc:Choice>
    <mc:Fallback xmlns="">
      <p:transition spd="slow" advTm="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762000" y="914400"/>
            <a:ext cx="2747283" cy="2815628"/>
          </a:xfrm>
          <a:prstGeom prst="rect">
            <a:avLst/>
          </a:prstGeom>
          <a:solidFill>
            <a:srgbClr val="166282"/>
          </a:solidFill>
        </p:spPr>
        <p:txBody>
          <a:bodyPr vert="horz" wrap="square" lIns="0" tIns="5715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  <a:p>
            <a:pPr marL="222250" marR="3606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More than $850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K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awarded annually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22250" marR="17462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22250" marR="17462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Post-secondary education</a:t>
            </a:r>
          </a:p>
          <a:p>
            <a:pPr marL="222250" marR="17462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FFFF"/>
              </a:solidFill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  <a:p>
            <a:pPr marL="222250" marR="17462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Professional development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3285417" y="990167"/>
            <a:ext cx="5316484" cy="350408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85417" y="230505"/>
            <a:ext cx="4408967" cy="822817"/>
          </a:xfrm>
          <a:custGeom>
            <a:avLst/>
            <a:gdLst/>
            <a:ahLst/>
            <a:cxnLst/>
            <a:rect l="l" t="t" r="r" b="b"/>
            <a:pathLst>
              <a:path w="2548254" h="2586990">
                <a:moveTo>
                  <a:pt x="0" y="2586521"/>
                </a:moveTo>
                <a:lnTo>
                  <a:pt x="2548042" y="2586521"/>
                </a:lnTo>
                <a:lnTo>
                  <a:pt x="2548042" y="0"/>
                </a:lnTo>
                <a:lnTo>
                  <a:pt x="0" y="0"/>
                </a:lnTo>
                <a:lnTo>
                  <a:pt x="0" y="2586521"/>
                </a:lnTo>
                <a:close/>
              </a:path>
            </a:pathLst>
          </a:custGeom>
          <a:solidFill>
            <a:srgbClr val="766A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9600" y="914401"/>
            <a:ext cx="0" cy="2186305"/>
          </a:xfrm>
          <a:custGeom>
            <a:avLst/>
            <a:gdLst/>
            <a:ahLst/>
            <a:cxnLst/>
            <a:rect l="l" t="t" r="r" b="b"/>
            <a:pathLst>
              <a:path h="2186305">
                <a:moveTo>
                  <a:pt x="0" y="0"/>
                </a:moveTo>
                <a:lnTo>
                  <a:pt x="1" y="2186116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7177" y="1477394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0913" y="2117878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90743" y="3949748"/>
            <a:ext cx="2420180" cy="1881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2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NPSI Scholarship Recipients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578180" y="817898"/>
            <a:ext cx="2023375" cy="207683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77" name="object 77"/>
          <p:cNvSpPr>
            <a:spLocks noChangeAspect="1"/>
          </p:cNvSpPr>
          <p:nvPr/>
        </p:nvSpPr>
        <p:spPr>
          <a:xfrm>
            <a:off x="5444619" y="4464253"/>
            <a:ext cx="3043826" cy="2085025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599695" y="3583988"/>
            <a:ext cx="2023375" cy="731520"/>
          </a:xfrm>
          <a:custGeom>
            <a:avLst/>
            <a:gdLst/>
            <a:ahLst/>
            <a:cxnLst/>
            <a:rect l="l" t="t" r="r" b="b"/>
            <a:pathLst>
              <a:path w="1905000" h="731520">
                <a:moveTo>
                  <a:pt x="0" y="0"/>
                </a:moveTo>
                <a:lnTo>
                  <a:pt x="1904998" y="0"/>
                </a:lnTo>
                <a:lnTo>
                  <a:pt x="1904998" y="731213"/>
                </a:lnTo>
                <a:lnTo>
                  <a:pt x="0" y="731213"/>
                </a:lnTo>
                <a:lnTo>
                  <a:pt x="0" y="0"/>
                </a:lnTo>
                <a:close/>
              </a:path>
            </a:pathLst>
          </a:custGeom>
          <a:solidFill>
            <a:srgbClr val="16628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635278" y="2847609"/>
            <a:ext cx="230590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D65854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Lucida Sans"/>
              </a:rPr>
              <a:t>$850K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Lucida Sans"/>
            </a:endParaRPr>
          </a:p>
        </p:txBody>
      </p:sp>
      <p:sp>
        <p:nvSpPr>
          <p:cNvPr id="88" name="object 5">
            <a:extLst>
              <a:ext uri="{FF2B5EF4-FFF2-40B4-BE49-F238E27FC236}">
                <a16:creationId xmlns:a16="http://schemas.microsoft.com/office/drawing/2014/main" id="{7984E743-9F4D-4ECF-A226-B7CD29B05839}"/>
              </a:ext>
            </a:extLst>
          </p:cNvPr>
          <p:cNvSpPr txBox="1">
            <a:spLocks/>
          </p:cNvSpPr>
          <p:nvPr/>
        </p:nvSpPr>
        <p:spPr>
          <a:xfrm>
            <a:off x="8860152" y="3604812"/>
            <a:ext cx="138408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1" i="0">
                <a:solidFill>
                  <a:srgbClr val="D65854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Awarded Annually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D65854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</p:txBody>
      </p:sp>
      <p:sp>
        <p:nvSpPr>
          <p:cNvPr id="93" name="object 74">
            <a:extLst>
              <a:ext uri="{FF2B5EF4-FFF2-40B4-BE49-F238E27FC236}">
                <a16:creationId xmlns:a16="http://schemas.microsoft.com/office/drawing/2014/main" id="{ED0CED27-B71C-4E01-AF84-D2B7404AA6C2}"/>
              </a:ext>
            </a:extLst>
          </p:cNvPr>
          <p:cNvSpPr>
            <a:spLocks noChangeAspect="1"/>
          </p:cNvSpPr>
          <p:nvPr/>
        </p:nvSpPr>
        <p:spPr>
          <a:xfrm>
            <a:off x="3561950" y="4494256"/>
            <a:ext cx="1917292" cy="1945655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81" name="object 114">
            <a:extLst>
              <a:ext uri="{FF2B5EF4-FFF2-40B4-BE49-F238E27FC236}">
                <a16:creationId xmlns:a16="http://schemas.microsoft.com/office/drawing/2014/main" id="{7A9B6E58-FF30-4012-89C7-347A7383D073}"/>
              </a:ext>
            </a:extLst>
          </p:cNvPr>
          <p:cNvSpPr txBox="1"/>
          <p:nvPr/>
        </p:nvSpPr>
        <p:spPr>
          <a:xfrm>
            <a:off x="11420475" y="6399107"/>
            <a:ext cx="771525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|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t> </a:t>
            </a:r>
            <a:fld id="{81D60167-4931-47E6-BA6A-407CBD079E47}" type="slidenum">
              <a:rPr kumimoji="0" sz="2800" b="0" i="0" u="none" strike="noStrike" kern="1200" cap="none" spc="0" normalizeH="0" baseline="0" noProof="0" smtClean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Lucida Sans"/>
              </a:rPr>
              <a:pPr marL="12700" marR="0" lvl="0" indent="0" algn="l" defTabSz="914400" rtl="0" eaLnBrk="1" fontAlgn="auto" latinLnBrk="0" hangingPunct="1">
                <a:lnSpc>
                  <a:spcPts val="2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Lucida Sans"/>
            </a:endParaRPr>
          </a:p>
        </p:txBody>
      </p:sp>
      <p:sp>
        <p:nvSpPr>
          <p:cNvPr id="83" name="object 66">
            <a:extLst>
              <a:ext uri="{FF2B5EF4-FFF2-40B4-BE49-F238E27FC236}">
                <a16:creationId xmlns:a16="http://schemas.microsoft.com/office/drawing/2014/main" id="{3CA43D23-F98E-4700-8CE4-C1B53312DD5A}"/>
              </a:ext>
            </a:extLst>
          </p:cNvPr>
          <p:cNvSpPr txBox="1">
            <a:spLocks/>
          </p:cNvSpPr>
          <p:nvPr/>
        </p:nvSpPr>
        <p:spPr>
          <a:xfrm>
            <a:off x="8943975" y="6511429"/>
            <a:ext cx="2630161" cy="1821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+mn-cs"/>
              </a:rPr>
              <a:t>ChooseRestaurants.org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24B50D5-A20A-4507-B338-99DA76581DDC}"/>
              </a:ext>
            </a:extLst>
          </p:cNvPr>
          <p:cNvGrpSpPr/>
          <p:nvPr/>
        </p:nvGrpSpPr>
        <p:grpSpPr>
          <a:xfrm>
            <a:off x="274025" y="6675242"/>
            <a:ext cx="8142445" cy="18288"/>
            <a:chOff x="112100" y="6000140"/>
            <a:chExt cx="8142445" cy="18288"/>
          </a:xfrm>
        </p:grpSpPr>
        <p:sp>
          <p:nvSpPr>
            <p:cNvPr id="86" name="object 8">
              <a:extLst>
                <a:ext uri="{FF2B5EF4-FFF2-40B4-BE49-F238E27FC236}">
                  <a16:creationId xmlns:a16="http://schemas.microsoft.com/office/drawing/2014/main" id="{2B73518F-E461-44D3-AA2B-5F4614BCCBFE}"/>
                </a:ext>
              </a:extLst>
            </p:cNvPr>
            <p:cNvSpPr/>
            <p:nvPr/>
          </p:nvSpPr>
          <p:spPr>
            <a:xfrm>
              <a:off x="660862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76BC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87" name="object 9">
              <a:extLst>
                <a:ext uri="{FF2B5EF4-FFF2-40B4-BE49-F238E27FC236}">
                  <a16:creationId xmlns:a16="http://schemas.microsoft.com/office/drawing/2014/main" id="{5E6B2C7D-F67F-4FA2-B168-3D0C2FF67AE7}"/>
                </a:ext>
              </a:extLst>
            </p:cNvPr>
            <p:cNvSpPr/>
            <p:nvPr/>
          </p:nvSpPr>
          <p:spPr>
            <a:xfrm>
              <a:off x="4962705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20650" h="139065">
                  <a:moveTo>
                    <a:pt x="120573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20573" y="0"/>
                  </a:lnTo>
                  <a:lnTo>
                    <a:pt x="120573" y="138768"/>
                  </a:lnTo>
                  <a:close/>
                </a:path>
              </a:pathLst>
            </a:custGeom>
            <a:solidFill>
              <a:srgbClr val="D3941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89" name="object 10">
              <a:extLst>
                <a:ext uri="{FF2B5EF4-FFF2-40B4-BE49-F238E27FC236}">
                  <a16:creationId xmlns:a16="http://schemas.microsoft.com/office/drawing/2014/main" id="{A3CD897A-4084-417E-B707-139D96C03673}"/>
                </a:ext>
              </a:extLst>
            </p:cNvPr>
            <p:cNvSpPr/>
            <p:nvPr/>
          </p:nvSpPr>
          <p:spPr>
            <a:xfrm>
              <a:off x="336853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766A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0" name="object 11">
              <a:extLst>
                <a:ext uri="{FF2B5EF4-FFF2-40B4-BE49-F238E27FC236}">
                  <a16:creationId xmlns:a16="http://schemas.microsoft.com/office/drawing/2014/main" id="{9344D0AE-49E6-4C02-8E89-B8173A57BC67}"/>
                </a:ext>
              </a:extLst>
            </p:cNvPr>
            <p:cNvSpPr/>
            <p:nvPr/>
          </p:nvSpPr>
          <p:spPr>
            <a:xfrm>
              <a:off x="112100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68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68" y="0"/>
                  </a:lnTo>
                  <a:lnTo>
                    <a:pt x="138768" y="138768"/>
                  </a:lnTo>
                  <a:close/>
                </a:path>
              </a:pathLst>
            </a:custGeom>
            <a:solidFill>
              <a:srgbClr val="E15C5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  <p:sp>
          <p:nvSpPr>
            <p:cNvPr id="91" name="object 13">
              <a:extLst>
                <a:ext uri="{FF2B5EF4-FFF2-40B4-BE49-F238E27FC236}">
                  <a16:creationId xmlns:a16="http://schemas.microsoft.com/office/drawing/2014/main" id="{D75A17DE-B6D4-4899-AF48-30260D330505}"/>
                </a:ext>
              </a:extLst>
            </p:cNvPr>
            <p:cNvSpPr/>
            <p:nvPr/>
          </p:nvSpPr>
          <p:spPr>
            <a:xfrm>
              <a:off x="1721348" y="6000140"/>
              <a:ext cx="1645920" cy="18288"/>
            </a:xfrm>
            <a:custGeom>
              <a:avLst/>
              <a:gdLst/>
              <a:ahLst/>
              <a:cxnLst/>
              <a:rect l="l" t="t" r="r" b="b"/>
              <a:pathLst>
                <a:path w="139065" h="139065">
                  <a:moveTo>
                    <a:pt x="138780" y="138768"/>
                  </a:moveTo>
                  <a:lnTo>
                    <a:pt x="0" y="138768"/>
                  </a:lnTo>
                  <a:lnTo>
                    <a:pt x="0" y="0"/>
                  </a:lnTo>
                  <a:lnTo>
                    <a:pt x="138780" y="0"/>
                  </a:lnTo>
                  <a:lnTo>
                    <a:pt x="138780" y="138768"/>
                  </a:lnTo>
                  <a:close/>
                </a:path>
              </a:pathLst>
            </a:custGeom>
            <a:solidFill>
              <a:srgbClr val="3D8B9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26" name="object 5">
            <a:extLst>
              <a:ext uri="{FF2B5EF4-FFF2-40B4-BE49-F238E27FC236}">
                <a16:creationId xmlns:a16="http://schemas.microsoft.com/office/drawing/2014/main" id="{3C1D44E8-2DCC-44D2-B047-1168D0532052}"/>
              </a:ext>
            </a:extLst>
          </p:cNvPr>
          <p:cNvSpPr txBox="1">
            <a:spLocks/>
          </p:cNvSpPr>
          <p:nvPr/>
        </p:nvSpPr>
        <p:spPr>
          <a:xfrm>
            <a:off x="2724417" y="273565"/>
            <a:ext cx="544040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1" i="0">
                <a:solidFill>
                  <a:srgbClr val="D65854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ea typeface="Gadugi" panose="020B0502040204020203" pitchFamily="34" charset="0"/>
                <a:cs typeface="Times New Roman"/>
              </a:rPr>
              <a:t>Scholarships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D65854"/>
              </a:solidFill>
              <a:effectLst/>
              <a:uLnTx/>
              <a:uFillTx/>
              <a:latin typeface="Montserrat" panose="020B0604020202020204" charset="0"/>
              <a:ea typeface="Gadugi" panose="020B0502040204020203" pitchFamily="34" charset="0"/>
              <a:cs typeface="Times New Roman"/>
            </a:endParaRPr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58B5806F-5FC9-48B6-B68D-F17F98385E03}"/>
              </a:ext>
            </a:extLst>
          </p:cNvPr>
          <p:cNvSpPr/>
          <p:nvPr/>
        </p:nvSpPr>
        <p:spPr>
          <a:xfrm>
            <a:off x="575779" y="3022226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90"/>
    </mc:Choice>
    <mc:Fallback xmlns="">
      <p:transition spd="slow" advTm="4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bject 72"/>
          <p:cNvSpPr>
            <a:spLocks noChangeAspect="1"/>
          </p:cNvSpPr>
          <p:nvPr/>
        </p:nvSpPr>
        <p:spPr>
          <a:xfrm>
            <a:off x="7641729" y="4470365"/>
            <a:ext cx="1360254" cy="114554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4280433" y="1115674"/>
            <a:ext cx="3782715" cy="356499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 flipH="1">
            <a:off x="563881" y="761999"/>
            <a:ext cx="45719" cy="4077373"/>
          </a:xfrm>
          <a:custGeom>
            <a:avLst/>
            <a:gdLst/>
            <a:ahLst/>
            <a:cxnLst/>
            <a:rect l="l" t="t" r="r" b="b"/>
            <a:pathLst>
              <a:path h="3672840">
                <a:moveTo>
                  <a:pt x="0" y="0"/>
                </a:moveTo>
                <a:lnTo>
                  <a:pt x="1" y="3672497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517" y="952940"/>
            <a:ext cx="77491" cy="7749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0854" y="2655893"/>
            <a:ext cx="77491" cy="7749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1257" y="1941137"/>
            <a:ext cx="77491" cy="7749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3350" y="3390254"/>
            <a:ext cx="77491" cy="7749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2319" y="340500"/>
            <a:ext cx="3526848" cy="5297604"/>
          </a:xfrm>
          <a:prstGeom prst="rect">
            <a:avLst/>
          </a:prstGeom>
          <a:solidFill>
            <a:srgbClr val="166282"/>
          </a:solidFill>
        </p:spPr>
        <p:txBody>
          <a:bodyPr vert="horz" wrap="square" lIns="0" tIns="125730" rIns="0" bIns="0" rtlCol="0">
            <a:spAutoFit/>
          </a:bodyPr>
          <a:lstStyle/>
          <a:p>
            <a:pPr marL="156210" marR="539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rEavesXLSanOT"/>
              </a:rPr>
              <a:t>Offer advanced training in culinary arts and restaurant management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MrEavesXLSanOT"/>
            </a:endParaRPr>
          </a:p>
          <a:p>
            <a:pPr marL="156210" marR="539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MrEavesXLSanOT"/>
            </a:endParaRP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rEavesXLSanOT"/>
              </a:rPr>
              <a:t>Celebrating excellence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rEavesXLSanOT"/>
              </a:rPr>
              <a:t>in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rEavesXLSanOT"/>
              </a:rPr>
              <a:t> Military Foodservice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MrEavesXLSanOT"/>
            </a:endParaRP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MrEavesXLSanOT"/>
            </a:endParaRP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rEavesXLSanOT"/>
              </a:rPr>
              <a:t>Bringing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rEavesXLSanOT"/>
              </a:rPr>
              <a:t> industry insight and opportunity to the military</a:t>
            </a:r>
            <a:endParaRPr lang="en-US" sz="1600" b="1" dirty="0">
              <a:solidFill>
                <a:srgbClr val="FFFFFF"/>
              </a:solidFill>
              <a:latin typeface="Montserrat"/>
              <a:cs typeface="MrEavesXLSanOT"/>
            </a:endParaRP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MrEavesXLSanOT"/>
            </a:endParaRP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Montserrat"/>
                <a:cs typeface="MrEavesXLSanOT"/>
              </a:rPr>
              <a:t>Industry shadowing and bridging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MrEavesXLSanOT"/>
            </a:endParaRP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solidFill>
                <a:srgbClr val="FFFFFF"/>
              </a:solidFill>
              <a:latin typeface="Montserrat"/>
              <a:cs typeface="MrEavesXLSanOT"/>
            </a:endParaRP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Montserrat"/>
                <a:cs typeface="MrEavesXLSanOT"/>
              </a:rPr>
              <a:t>Facilitating Veteran hiring</a:t>
            </a: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MrEavesXLSanOT"/>
            </a:endParaRP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rEavesXLSanOT"/>
              </a:rPr>
              <a:t>Apprenticeship</a:t>
            </a:r>
          </a:p>
          <a:p>
            <a:pPr marL="156210" marR="3206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MrEavesXLSanOT"/>
            </a:endParaRPr>
          </a:p>
          <a:p>
            <a:pPr marL="156210" marR="2444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MrEavesXLSanOT"/>
              </a:rPr>
              <a:t>Understanding career needs of military spouses and families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MrEavesXLSanOT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113995" y="3559394"/>
            <a:ext cx="2590800" cy="903558"/>
          </a:xfrm>
          <a:custGeom>
            <a:avLst/>
            <a:gdLst/>
            <a:ahLst/>
            <a:cxnLst/>
            <a:rect l="l" t="t" r="r" b="b"/>
            <a:pathLst>
              <a:path w="2590800" h="731520">
                <a:moveTo>
                  <a:pt x="0" y="0"/>
                </a:moveTo>
                <a:lnTo>
                  <a:pt x="2590800" y="0"/>
                </a:lnTo>
                <a:lnTo>
                  <a:pt x="2590800" y="731213"/>
                </a:lnTo>
                <a:lnTo>
                  <a:pt x="0" y="731213"/>
                </a:lnTo>
                <a:lnTo>
                  <a:pt x="0" y="0"/>
                </a:lnTo>
                <a:close/>
              </a:path>
            </a:pathLst>
          </a:custGeom>
          <a:solidFill>
            <a:srgbClr val="16628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125681" y="2852227"/>
            <a:ext cx="2599690" cy="636270"/>
          </a:xfrm>
          <a:custGeom>
            <a:avLst/>
            <a:gdLst/>
            <a:ahLst/>
            <a:cxnLst/>
            <a:rect l="l" t="t" r="r" b="b"/>
            <a:pathLst>
              <a:path w="2599690" h="636270">
                <a:moveTo>
                  <a:pt x="0" y="0"/>
                </a:moveTo>
                <a:lnTo>
                  <a:pt x="2599575" y="0"/>
                </a:lnTo>
                <a:lnTo>
                  <a:pt x="2599575" y="636084"/>
                </a:lnTo>
                <a:lnTo>
                  <a:pt x="0" y="636084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8117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898947" y="2577526"/>
            <a:ext cx="3060700" cy="138853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8278564" y="2749430"/>
            <a:ext cx="2245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1200" cap="none" spc="-5" normalizeH="0" baseline="0" noProof="0" dirty="0">
                <a:ln>
                  <a:noFill/>
                </a:ln>
                <a:solidFill>
                  <a:srgbClr val="D65854"/>
                </a:solidFill>
                <a:effectLst/>
                <a:uLnTx/>
                <a:uFillTx/>
                <a:latin typeface="MrEavesXLSanOTHeavy"/>
                <a:ea typeface="+mn-ea"/>
                <a:cs typeface="MrEavesXLSanOTHeavy"/>
              </a:rPr>
              <a:t>2</a:t>
            </a: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D65854"/>
                </a:solidFill>
                <a:effectLst/>
                <a:uLnTx/>
                <a:uFillTx/>
                <a:latin typeface="MrEavesXLSanOTHeavy"/>
                <a:ea typeface="+mn-ea"/>
                <a:cs typeface="MrEavesXLSanOTHeavy"/>
              </a:rPr>
              <a:t>5</a:t>
            </a:r>
            <a:r>
              <a:rPr kumimoji="0" sz="4800" b="1" i="0" u="none" strike="noStrike" kern="1200" cap="none" spc="-5" normalizeH="0" baseline="0" noProof="0" dirty="0">
                <a:ln>
                  <a:noFill/>
                </a:ln>
                <a:solidFill>
                  <a:srgbClr val="D65854"/>
                </a:solidFill>
                <a:effectLst/>
                <a:uLnTx/>
                <a:uFillTx/>
                <a:latin typeface="MrEavesXLSanOTHeavy"/>
                <a:ea typeface="+mn-ea"/>
                <a:cs typeface="MrEavesXLSanOTHeavy"/>
              </a:rPr>
              <a:t>0,00</a:t>
            </a: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D65854"/>
                </a:solidFill>
                <a:effectLst/>
                <a:uLnTx/>
                <a:uFillTx/>
                <a:latin typeface="MrEavesXLSanOTHeavy"/>
                <a:ea typeface="+mn-ea"/>
                <a:cs typeface="MrEavesXLSanOTHeavy"/>
              </a:rPr>
              <a:t>0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rEavesXLSanOTHeavy"/>
              <a:ea typeface="+mn-ea"/>
              <a:cs typeface="MrEavesXLSanOTHeavy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168190" y="1089499"/>
            <a:ext cx="1731137" cy="1723141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3" name="object 4">
            <a:extLst>
              <a:ext uri="{FF2B5EF4-FFF2-40B4-BE49-F238E27FC236}">
                <a16:creationId xmlns:a16="http://schemas.microsoft.com/office/drawing/2014/main" id="{39C21416-E3DD-4CC2-80F5-3465EC825D35}"/>
              </a:ext>
            </a:extLst>
          </p:cNvPr>
          <p:cNvSpPr/>
          <p:nvPr/>
        </p:nvSpPr>
        <p:spPr>
          <a:xfrm>
            <a:off x="4263277" y="303644"/>
            <a:ext cx="3799871" cy="822817"/>
          </a:xfrm>
          <a:custGeom>
            <a:avLst/>
            <a:gdLst/>
            <a:ahLst/>
            <a:cxnLst/>
            <a:rect l="l" t="t" r="r" b="b"/>
            <a:pathLst>
              <a:path w="2548254" h="2586990">
                <a:moveTo>
                  <a:pt x="0" y="2586521"/>
                </a:moveTo>
                <a:lnTo>
                  <a:pt x="2548042" y="2586521"/>
                </a:lnTo>
                <a:lnTo>
                  <a:pt x="2548042" y="0"/>
                </a:lnTo>
                <a:lnTo>
                  <a:pt x="0" y="0"/>
                </a:lnTo>
                <a:lnTo>
                  <a:pt x="0" y="2586521"/>
                </a:lnTo>
                <a:close/>
              </a:path>
            </a:pathLst>
          </a:custGeom>
          <a:solidFill>
            <a:srgbClr val="D3941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94" name="object 5">
            <a:extLst>
              <a:ext uri="{FF2B5EF4-FFF2-40B4-BE49-F238E27FC236}">
                <a16:creationId xmlns:a16="http://schemas.microsoft.com/office/drawing/2014/main" id="{859838DE-3862-451D-97B0-FA6A43A28EE0}"/>
              </a:ext>
            </a:extLst>
          </p:cNvPr>
          <p:cNvSpPr txBox="1">
            <a:spLocks/>
          </p:cNvSpPr>
          <p:nvPr/>
        </p:nvSpPr>
        <p:spPr>
          <a:xfrm>
            <a:off x="3917043" y="340500"/>
            <a:ext cx="440897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  <a:ea typeface="Gadugi" panose="020B0502040204020203" pitchFamily="34" charset="0"/>
                <a:cs typeface="Times New Roman"/>
              </a:rPr>
              <a:t>Military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  <a:ea typeface="Gadugi" panose="020B0502040204020203" pitchFamily="34" charset="0"/>
              <a:cs typeface="Times New Roman"/>
            </a:endParaRPr>
          </a:p>
        </p:txBody>
      </p:sp>
      <p:sp>
        <p:nvSpPr>
          <p:cNvPr id="95" name="object 5">
            <a:extLst>
              <a:ext uri="{FF2B5EF4-FFF2-40B4-BE49-F238E27FC236}">
                <a16:creationId xmlns:a16="http://schemas.microsoft.com/office/drawing/2014/main" id="{DF845252-17F3-4BD8-ADD4-B5FF1E3C110F}"/>
              </a:ext>
            </a:extLst>
          </p:cNvPr>
          <p:cNvSpPr txBox="1">
            <a:spLocks/>
          </p:cNvSpPr>
          <p:nvPr/>
        </p:nvSpPr>
        <p:spPr>
          <a:xfrm>
            <a:off x="7200510" y="3598981"/>
            <a:ext cx="4408978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  <a:ea typeface="Gadugi" panose="020B0502040204020203" pitchFamily="34" charset="0"/>
                <a:cs typeface="Times New Roman"/>
              </a:rPr>
              <a:t>Veterans working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  <a:ea typeface="Gadugi" panose="020B0502040204020203" pitchFamily="34" charset="0"/>
                <a:cs typeface="Times New Roman"/>
              </a:rPr>
              <a:t>in the restaurant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  <a:ea typeface="Gadugi" panose="020B0502040204020203" pitchFamily="34" charset="0"/>
                <a:cs typeface="Times New Roman"/>
              </a:rPr>
              <a:t>industry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  <a:ea typeface="Gadugi" panose="020B0502040204020203" pitchFamily="34" charset="0"/>
              <a:cs typeface="Times New Roman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C070E0BA-9661-4B5B-838D-5E6CBEAECC5F}"/>
              </a:ext>
            </a:extLst>
          </p:cNvPr>
          <p:cNvSpPr/>
          <p:nvPr/>
        </p:nvSpPr>
        <p:spPr>
          <a:xfrm>
            <a:off x="576909" y="3972427"/>
            <a:ext cx="77491" cy="7749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D0818C2-F1DF-48EE-AD8E-D0049883D7C9}"/>
              </a:ext>
            </a:extLst>
          </p:cNvPr>
          <p:cNvSpPr/>
          <p:nvPr/>
        </p:nvSpPr>
        <p:spPr>
          <a:xfrm>
            <a:off x="588469" y="4554600"/>
            <a:ext cx="77491" cy="7749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0"/>
    </mc:Choice>
    <mc:Fallback xmlns="">
      <p:transition spd="slow" advTm="6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D8B94"/>
                </a:solidFill>
              </a:rPr>
              <a:t>What is our opportunity </a:t>
            </a:r>
            <a:r>
              <a:rPr lang="en-US" b="1" dirty="0">
                <a:solidFill>
                  <a:srgbClr val="3D8B94"/>
                </a:solidFill>
              </a:rPr>
              <a:t>together?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7"/>
    </mc:Choice>
    <mc:Fallback xmlns="">
      <p:transition spd="slow" advTm="3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9144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6397"/>
                </a:solidFill>
              </a:rPr>
              <a:t>Our Employees are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32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27% of industry employees are students.</a:t>
            </a:r>
          </a:p>
          <a:p>
            <a:pPr marL="0" indent="0">
              <a:buNone/>
            </a:pPr>
            <a:r>
              <a:rPr lang="en-US" dirty="0"/>
              <a:t>83% do not have a post-secondary degree.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23219"/>
              </p:ext>
            </p:extLst>
          </p:nvPr>
        </p:nvGraphicFramePr>
        <p:xfrm>
          <a:off x="838199" y="3161114"/>
          <a:ext cx="10677524" cy="2479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63091">
                  <a:extLst>
                    <a:ext uri="{9D8B030D-6E8A-4147-A177-3AD203B41FA5}">
                      <a16:colId xmlns:a16="http://schemas.microsoft.com/office/drawing/2014/main" val="3397076013"/>
                    </a:ext>
                  </a:extLst>
                </a:gridCol>
                <a:gridCol w="1222967">
                  <a:extLst>
                    <a:ext uri="{9D8B030D-6E8A-4147-A177-3AD203B41FA5}">
                      <a16:colId xmlns:a16="http://schemas.microsoft.com/office/drawing/2014/main" val="471771688"/>
                    </a:ext>
                  </a:extLst>
                </a:gridCol>
                <a:gridCol w="1413465">
                  <a:extLst>
                    <a:ext uri="{9D8B030D-6E8A-4147-A177-3AD203B41FA5}">
                      <a16:colId xmlns:a16="http://schemas.microsoft.com/office/drawing/2014/main" val="3216100471"/>
                    </a:ext>
                  </a:extLst>
                </a:gridCol>
                <a:gridCol w="1419419">
                  <a:extLst>
                    <a:ext uri="{9D8B030D-6E8A-4147-A177-3AD203B41FA5}">
                      <a16:colId xmlns:a16="http://schemas.microsoft.com/office/drawing/2014/main" val="575406899"/>
                    </a:ext>
                  </a:extLst>
                </a:gridCol>
                <a:gridCol w="1257713">
                  <a:extLst>
                    <a:ext uri="{9D8B030D-6E8A-4147-A177-3AD203B41FA5}">
                      <a16:colId xmlns:a16="http://schemas.microsoft.com/office/drawing/2014/main" val="3233159028"/>
                    </a:ext>
                  </a:extLst>
                </a:gridCol>
                <a:gridCol w="1422182">
                  <a:extLst>
                    <a:ext uri="{9D8B030D-6E8A-4147-A177-3AD203B41FA5}">
                      <a16:colId xmlns:a16="http://schemas.microsoft.com/office/drawing/2014/main" val="806474117"/>
                    </a:ext>
                  </a:extLst>
                </a:gridCol>
                <a:gridCol w="929474">
                  <a:extLst>
                    <a:ext uri="{9D8B030D-6E8A-4147-A177-3AD203B41FA5}">
                      <a16:colId xmlns:a16="http://schemas.microsoft.com/office/drawing/2014/main" val="1898904095"/>
                    </a:ext>
                  </a:extLst>
                </a:gridCol>
                <a:gridCol w="1449213">
                  <a:extLst>
                    <a:ext uri="{9D8B030D-6E8A-4147-A177-3AD203B41FA5}">
                      <a16:colId xmlns:a16="http://schemas.microsoft.com/office/drawing/2014/main" val="3034079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Enrolled</a:t>
                      </a:r>
                      <a:r>
                        <a:rPr lang="en-US" sz="1600" baseline="0" dirty="0"/>
                        <a:t> Education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Supervisor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Chef/Cook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Wait</a:t>
                      </a:r>
                      <a:r>
                        <a:rPr lang="en-US" sz="1600" baseline="0" dirty="0"/>
                        <a:t> Staff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Bartender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Dishwasher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833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880391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Of Those Enrolled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77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Community</a:t>
                      </a:r>
                      <a:r>
                        <a:rPr lang="en-US" sz="1600" baseline="0" dirty="0"/>
                        <a:t> College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172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Four year</a:t>
                      </a:r>
                      <a:r>
                        <a:rPr lang="en-US" sz="1600" baseline="0" dirty="0"/>
                        <a:t> program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77781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24"/>
    </mc:Choice>
    <mc:Fallback xmlns="">
      <p:transition spd="slow" advTm="5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C85A7-42C2-446C-8D01-E5D933E1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136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6397"/>
                </a:solidFill>
              </a:rPr>
              <a:t>Eco System of Community Colleges, workforce development, apprenticeship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D48E4A-2EA9-4445-90B7-8E05FCD9E7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6247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CE8684E4-1003-42AD-91D5-BAD9E80D8A94}"/>
              </a:ext>
            </a:extLst>
          </p:cNvPr>
          <p:cNvSpPr/>
          <p:nvPr/>
        </p:nvSpPr>
        <p:spPr>
          <a:xfrm>
            <a:off x="6096000" y="2518114"/>
            <a:ext cx="1050388" cy="29542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1F90702E-0E89-430E-BBC7-8CBE628563F1}"/>
              </a:ext>
            </a:extLst>
          </p:cNvPr>
          <p:cNvSpPr/>
          <p:nvPr/>
        </p:nvSpPr>
        <p:spPr>
          <a:xfrm>
            <a:off x="5092505" y="4149967"/>
            <a:ext cx="2405575" cy="295422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5E7CDBC9-424D-4ABA-9CB5-D803F212F271}"/>
              </a:ext>
            </a:extLst>
          </p:cNvPr>
          <p:cNvSpPr/>
          <p:nvPr/>
        </p:nvSpPr>
        <p:spPr>
          <a:xfrm>
            <a:off x="5090161" y="5723204"/>
            <a:ext cx="1901484" cy="295422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40"/>
    </mc:Choice>
    <mc:Fallback xmlns="">
      <p:transition spd="slow" advTm="107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91440" rIns="91440" bIns="45720" rtlCol="0" anchor="ctr">
            <a:normAutofit fontScale="90000"/>
          </a:bodyPr>
          <a:lstStyle/>
          <a:p>
            <a:r>
              <a:rPr lang="en-US" b="1" dirty="0">
                <a:solidFill>
                  <a:srgbClr val="006397"/>
                </a:solidFill>
              </a:rPr>
              <a:t>Our Programs are Collaboratives 	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Align to Industry Informed Competencies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Provide classroom training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Connect to mentorship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Develop articulation agreements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Facilitate continued education and degree attainment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Communicate the opportunities of the industry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Link programs to employers and employers to apprenticeship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55"/>
    </mc:Choice>
    <mc:Fallback xmlns="">
      <p:transition spd="slow" advTm="19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plate topped with a piece of cake on a table&#10;&#10;Description automatically generated">
            <a:extLst>
              <a:ext uri="{FF2B5EF4-FFF2-40B4-BE49-F238E27FC236}">
                <a16:creationId xmlns:a16="http://schemas.microsoft.com/office/drawing/2014/main" id="{6F49648B-EA10-4EB5-B5DB-BB4A9AB29F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083"/>
            <a:ext cx="12192000" cy="686408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4540" y="255520"/>
            <a:ext cx="9979660" cy="213648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13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20B0604020202020204" charset="0"/>
                <a:ea typeface="Gadugi" panose="020B0502040204020203" pitchFamily="34" charset="0"/>
              </a:rPr>
              <a:t>Q&amp;A</a:t>
            </a:r>
            <a:endParaRPr sz="13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tserrat" panose="020B0604020202020204" charset="0"/>
              <a:ea typeface="Gadugi" panose="020B0502040204020203" pitchFamily="34" charset="0"/>
            </a:endParaRPr>
          </a:p>
        </p:txBody>
      </p:sp>
      <p:sp>
        <p:nvSpPr>
          <p:cNvPr id="9" name="object 114">
            <a:extLst>
              <a:ext uri="{FF2B5EF4-FFF2-40B4-BE49-F238E27FC236}">
                <a16:creationId xmlns:a16="http://schemas.microsoft.com/office/drawing/2014/main" id="{D1360837-B6A6-4535-981F-C54A01D13867}"/>
              </a:ext>
            </a:extLst>
          </p:cNvPr>
          <p:cNvSpPr txBox="1"/>
          <p:nvPr/>
        </p:nvSpPr>
        <p:spPr>
          <a:xfrm>
            <a:off x="11420475" y="6399107"/>
            <a:ext cx="771525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i="0" u="none" strike="noStrike" kern="1200" cap="none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cs typeface="Lucida Sans"/>
              </a:rPr>
              <a:t>|</a:t>
            </a:r>
            <a:r>
              <a:rPr kumimoji="0" lang="en-US" sz="2800" i="0" u="none" strike="noStrike" kern="1200" cap="none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" panose="020B0604020202020204" charset="0"/>
                <a:cs typeface="Lucida Sans"/>
              </a:rPr>
              <a:t> </a:t>
            </a:r>
            <a:fld id="{81D60167-4931-47E6-BA6A-407CBD079E47}" type="slidenum">
              <a:rPr kumimoji="0" sz="2800" i="0" u="none" strike="noStrike" kern="1200" cap="none" normalizeH="0" baseline="0" noProof="0" smtClean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Montserrat" panose="020B0604020202020204" charset="0"/>
                <a:cs typeface="Lucida Sans"/>
              </a:rPr>
              <a:pPr marL="12700" marR="0" lvl="0" indent="0" algn="l" defTabSz="914400" rtl="0" eaLnBrk="1" fontAlgn="auto" latinLnBrk="0" hangingPunct="1">
                <a:lnSpc>
                  <a:spcPts val="2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280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cs typeface="Lucida Sans"/>
            </a:endParaRPr>
          </a:p>
        </p:txBody>
      </p:sp>
      <p:sp>
        <p:nvSpPr>
          <p:cNvPr id="10" name="object 66">
            <a:extLst>
              <a:ext uri="{FF2B5EF4-FFF2-40B4-BE49-F238E27FC236}">
                <a16:creationId xmlns:a16="http://schemas.microsoft.com/office/drawing/2014/main" id="{232A98CF-D110-437C-9F26-26151EF6672B}"/>
              </a:ext>
            </a:extLst>
          </p:cNvPr>
          <p:cNvSpPr txBox="1">
            <a:spLocks/>
          </p:cNvSpPr>
          <p:nvPr/>
        </p:nvSpPr>
        <p:spPr>
          <a:xfrm>
            <a:off x="8943975" y="6511429"/>
            <a:ext cx="2630161" cy="1821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l">
              <a:spcBef>
                <a:spcPts val="100"/>
              </a:spcBef>
              <a:defRPr/>
            </a:pPr>
            <a:r>
              <a:rPr lang="en-US" sz="1100" spc="300" dirty="0">
                <a:solidFill>
                  <a:srgbClr val="44546A"/>
                </a:solidFill>
                <a:latin typeface="Montserrat" panose="020B0604020202020204" charset="0"/>
                <a:ea typeface="Gadugi" panose="020B0502040204020203" pitchFamily="34" charset="0"/>
              </a:rPr>
              <a:t>ChooseRestaurants.org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9"/>
    </mc:Choice>
    <mc:Fallback xmlns="">
      <p:transition spd="slow" advTm="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cap="none" dirty="0">
                <a:solidFill>
                  <a:srgbClr val="E15C59"/>
                </a:solidFill>
              </a:rPr>
              <a:t>“In the restaurant industry, all you do is flip burgers.”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458A48-BA83-42B2-8C6E-89065D99B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2138363"/>
            <a:ext cx="10515600" cy="54133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397"/>
                </a:solidFill>
              </a:rPr>
              <a:t>MYTH #1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E12787F-3745-42A3-AAA7-2A542D306E94}"/>
              </a:ext>
            </a:extLst>
          </p:cNvPr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77B8492-90A2-4519-A011-CEDF3D948D3A}"/>
              </a:ext>
            </a:extLst>
          </p:cNvPr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6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7"/>
    </mc:Choice>
    <mc:Fallback xmlns="">
      <p:transition spd="slow" advTm="10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6397"/>
                </a:solidFill>
              </a:rPr>
              <a:t>Positions in a Restaurant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54572765"/>
              </p:ext>
            </p:extLst>
          </p:nvPr>
        </p:nvGraphicFramePr>
        <p:xfrm>
          <a:off x="838200" y="1567542"/>
          <a:ext cx="10515600" cy="45297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65465026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8734161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0116799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9213782"/>
                    </a:ext>
                  </a:extLst>
                </a:gridCol>
              </a:tblGrid>
              <a:tr h="5533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/>
                        <a:t>Baker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/>
                        <a:t>Banquet Manager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/>
                        <a:t>Bartender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/>
                        <a:t>Broiler Cook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1120502480"/>
                  </a:ext>
                </a:extLst>
              </a:tr>
              <a:tr h="55332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Bus Person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Catering Manger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Counter Server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Line Supervisor</a:t>
                      </a:r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2643993915"/>
                  </a:ext>
                </a:extLst>
              </a:tr>
              <a:tr h="55332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Dining Room</a:t>
                      </a:r>
                      <a:r>
                        <a:rPr lang="en-US" sz="1600" b="0" baseline="0" dirty="0"/>
                        <a:t> Manager</a:t>
                      </a:r>
                      <a:endParaRPr lang="en-US" sz="1600" b="0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Executive Chef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Expediter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Food and Beverage Director</a:t>
                      </a:r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1248850810"/>
                  </a:ext>
                </a:extLst>
              </a:tr>
              <a:tr h="55332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Food Service Director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Fry/Sauté Cook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General Manager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Human</a:t>
                      </a:r>
                      <a:r>
                        <a:rPr lang="en-US" sz="1600" b="0" baseline="0" dirty="0"/>
                        <a:t> Resources Manager</a:t>
                      </a:r>
                      <a:endParaRPr lang="en-US" sz="1600" b="0" dirty="0"/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489361276"/>
                  </a:ext>
                </a:extLst>
              </a:tr>
              <a:tr h="55332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Kitchen Manager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Maître </a:t>
                      </a:r>
                      <a:r>
                        <a:rPr lang="en-US" sz="1600" b="0" dirty="0" err="1"/>
                        <a:t>d’hotel</a:t>
                      </a:r>
                      <a:endParaRPr lang="en-US" sz="1600" b="0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Pantry Cook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Pastry Chef</a:t>
                      </a:r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1847263845"/>
                  </a:ext>
                </a:extLst>
              </a:tr>
              <a:tr h="55332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President/CEO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Public Relations</a:t>
                      </a:r>
                      <a:r>
                        <a:rPr lang="en-US" sz="1600" b="0" baseline="0" dirty="0"/>
                        <a:t> Manager</a:t>
                      </a:r>
                      <a:endParaRPr lang="en-US" sz="1600" b="0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Server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Soup and Sauce Cook </a:t>
                      </a:r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834963866"/>
                  </a:ext>
                </a:extLst>
              </a:tr>
              <a:tr h="55332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Sous</a:t>
                      </a:r>
                      <a:r>
                        <a:rPr lang="en-US" sz="1600" b="0" baseline="0" dirty="0"/>
                        <a:t> Chef</a:t>
                      </a:r>
                      <a:endParaRPr lang="en-US" sz="1600" b="0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Wine</a:t>
                      </a:r>
                      <a:r>
                        <a:rPr lang="en-US" sz="1600" b="0" baseline="0" dirty="0"/>
                        <a:t> Steward</a:t>
                      </a:r>
                      <a:endParaRPr lang="en-US" sz="1600" b="0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Marketing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Communications</a:t>
                      </a:r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3049478020"/>
                  </a:ext>
                </a:extLst>
              </a:tr>
              <a:tr h="55332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Nutritionist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Dish Washer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Supply Chain Manager</a:t>
                      </a:r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Research &amp; Development</a:t>
                      </a:r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1462893428"/>
                  </a:ext>
                </a:extLst>
              </a:tr>
            </a:tbl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7A493694-C002-4CA0-AB95-1A192CB57854}"/>
              </a:ext>
            </a:extLst>
          </p:cNvPr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90CDF19-D25E-40E7-9A5E-0979D7AE78DE}"/>
              </a:ext>
            </a:extLst>
          </p:cNvPr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4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23"/>
    </mc:Choice>
    <mc:Fallback xmlns="">
      <p:transition spd="slow" advTm="7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cap="none" dirty="0">
                <a:solidFill>
                  <a:srgbClr val="E15C59"/>
                </a:solidFill>
              </a:rPr>
              <a:t>“The restaurant industry is full of dead-end jobs.”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458A48-BA83-42B2-8C6E-89065D99B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2138363"/>
            <a:ext cx="10515600" cy="54133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397"/>
                </a:solidFill>
              </a:rPr>
              <a:t>MYTH #2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E12787F-3745-42A3-AAA7-2A542D306E94}"/>
              </a:ext>
            </a:extLst>
          </p:cNvPr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77B8492-90A2-4519-A011-CEDF3D948D3A}"/>
              </a:ext>
            </a:extLst>
          </p:cNvPr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1"/>
    </mc:Choice>
    <mc:Fallback xmlns="">
      <p:transition spd="slow" advTm="2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9144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6397"/>
                </a:solidFill>
              </a:rPr>
              <a:t>Advancement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512454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72% of restaurant/food service employees report receiving on the job training.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70% of restaurants/food service establishments report providing training to their employees at a minimum of every few months.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41% of salaried workers started off as hourly.</a:t>
            </a:r>
            <a:endParaRPr lang="en-US" dirty="0"/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On average, between 20 - 25% of restaurant job openings were filled by employees being promoted.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>
                <a:latin typeface="Montserrat"/>
              </a:rPr>
              <a:t>90% of owner/operators worked their way up from entry level positions.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B80BF85-A50E-4578-976F-A9B65442AB61}"/>
              </a:ext>
            </a:extLst>
          </p:cNvPr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F398A56F-8FEB-4275-BCBA-FD55F6B33720}"/>
              </a:ext>
            </a:extLst>
          </p:cNvPr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86"/>
    </mc:Choice>
    <mc:Fallback xmlns="">
      <p:transition spd="slow" advTm="109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2679700"/>
            <a:ext cx="10515600" cy="2428875"/>
          </a:xfrm>
          <a:noFill/>
        </p:spPr>
        <p:txBody>
          <a:bodyPr>
            <a:normAutofit fontScale="90000"/>
          </a:bodyPr>
          <a:lstStyle/>
          <a:p>
            <a:r>
              <a:rPr lang="en-US" cap="none" dirty="0">
                <a:solidFill>
                  <a:srgbClr val="E15C59"/>
                </a:solidFill>
              </a:rPr>
              <a:t>“You cannot earn a livable wage in the restaurant industry..”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458A48-BA83-42B2-8C6E-89065D99B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2138363"/>
            <a:ext cx="10515600" cy="54133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397"/>
                </a:solidFill>
              </a:rPr>
              <a:t>MYTH #3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E12787F-3745-42A3-AAA7-2A542D306E94}"/>
              </a:ext>
            </a:extLst>
          </p:cNvPr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77B8492-90A2-4519-A011-CEDF3D948D3A}"/>
              </a:ext>
            </a:extLst>
          </p:cNvPr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4"/>
    </mc:Choice>
    <mc:Fallback xmlns="">
      <p:transition spd="slow" advTm="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79639"/>
            <a:ext cx="10515600" cy="892175"/>
          </a:xfrm>
          <a:noFill/>
        </p:spPr>
        <p:txBody>
          <a:bodyPr vert="horz" lIns="91440" tIns="9144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6397"/>
                </a:solidFill>
              </a:rPr>
              <a:t>Salary DATA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508989"/>
              </p:ext>
            </p:extLst>
          </p:nvPr>
        </p:nvGraphicFramePr>
        <p:xfrm>
          <a:off x="838200" y="1545238"/>
          <a:ext cx="10515600" cy="242580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8934130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4284796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90848805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78077099"/>
                    </a:ext>
                  </a:extLst>
                </a:gridCol>
              </a:tblGrid>
              <a:tr h="478771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Restaurant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Shift/Crew</a:t>
                      </a:r>
                      <a:r>
                        <a:rPr lang="en-US" sz="1600" baseline="0" dirty="0"/>
                        <a:t> Supervisor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Chef / Cook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350627"/>
                  </a:ext>
                </a:extLst>
              </a:tr>
              <a:tr h="4787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BLS 2019 reported salary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$59,820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$36,960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$56,310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690761"/>
                  </a:ext>
                </a:extLst>
              </a:tr>
              <a:tr h="6839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Reported pay raise last</a:t>
                      </a:r>
                      <a:r>
                        <a:rPr lang="en-US" sz="1600" baseline="0" dirty="0"/>
                        <a:t> 12 months </a:t>
                      </a:r>
                      <a:r>
                        <a:rPr lang="en-US" sz="1600" dirty="0"/>
                        <a:t>(%) - hourly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618285"/>
                  </a:ext>
                </a:extLst>
              </a:tr>
              <a:tr h="6839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Reported</a:t>
                      </a:r>
                      <a:r>
                        <a:rPr lang="en-US" sz="1600" baseline="0" dirty="0"/>
                        <a:t> pay raise last 12 months (%) - salary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20292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2535097"/>
              </p:ext>
            </p:extLst>
          </p:nvPr>
        </p:nvGraphicFramePr>
        <p:xfrm>
          <a:off x="838200" y="4179060"/>
          <a:ext cx="10515600" cy="18229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85229">
                  <a:extLst>
                    <a:ext uri="{9D8B030D-6E8A-4147-A177-3AD203B41FA5}">
                      <a16:colId xmlns:a16="http://schemas.microsoft.com/office/drawing/2014/main" val="489341304"/>
                    </a:ext>
                  </a:extLst>
                </a:gridCol>
                <a:gridCol w="5330371">
                  <a:extLst>
                    <a:ext uri="{9D8B030D-6E8A-4147-A177-3AD203B41FA5}">
                      <a16:colId xmlns:a16="http://schemas.microsoft.com/office/drawing/2014/main" val="442847969"/>
                    </a:ext>
                  </a:extLst>
                </a:gridCol>
              </a:tblGrid>
              <a:tr h="4818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Years with an employer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Percent earning minimum wage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350627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Less than a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690761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1-2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641731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2-5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611017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5-10+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128605"/>
                  </a:ext>
                </a:extLst>
              </a:tr>
            </a:tbl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22FC1617-426E-406A-B5FA-62CEBEA325BF}"/>
              </a:ext>
            </a:extLst>
          </p:cNvPr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3C0397B5-6A6F-474A-91AB-B9E0D3D75639}"/>
              </a:ext>
            </a:extLst>
          </p:cNvPr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4"/>
    </mc:Choice>
    <mc:Fallback xmlns="">
      <p:transition spd="slow" advTm="1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91440" rIns="91440" bIns="45720" rtlCol="0" anchor="ctr">
            <a:normAutofit/>
          </a:bodyPr>
          <a:lstStyle/>
          <a:p>
            <a:r>
              <a:rPr lang="en-US" b="1" dirty="0">
                <a:solidFill>
                  <a:srgbClr val="006397"/>
                </a:solidFill>
              </a:rPr>
              <a:t>Middle Class Job Growth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8574010"/>
              </p:ext>
            </p:extLst>
          </p:nvPr>
        </p:nvGraphicFramePr>
        <p:xfrm>
          <a:off x="605082" y="1825625"/>
          <a:ext cx="1074871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ight Arrow 9"/>
          <p:cNvSpPr/>
          <p:nvPr/>
        </p:nvSpPr>
        <p:spPr>
          <a:xfrm>
            <a:off x="9308592" y="2414016"/>
            <a:ext cx="813816" cy="95097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9951F003-F6FB-4117-A779-3B5A38E93658}"/>
              </a:ext>
            </a:extLst>
          </p:cNvPr>
          <p:cNvSpPr/>
          <p:nvPr/>
        </p:nvSpPr>
        <p:spPr>
          <a:xfrm>
            <a:off x="605082" y="0"/>
            <a:ext cx="5080" cy="1295400"/>
          </a:xfrm>
          <a:custGeom>
            <a:avLst/>
            <a:gdLst/>
            <a:ahLst/>
            <a:cxnLst/>
            <a:rect l="l" t="t" r="r" b="b"/>
            <a:pathLst>
              <a:path w="5079" h="1295400">
                <a:moveTo>
                  <a:pt x="0" y="0"/>
                </a:moveTo>
                <a:lnTo>
                  <a:pt x="4517" y="1295399"/>
                </a:lnTo>
              </a:path>
            </a:pathLst>
          </a:custGeom>
          <a:ln w="9525">
            <a:solidFill>
              <a:srgbClr val="DD402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8453FCE-6D98-42D9-8488-04005DB3D74E}"/>
              </a:ext>
            </a:extLst>
          </p:cNvPr>
          <p:cNvSpPr/>
          <p:nvPr/>
        </p:nvSpPr>
        <p:spPr>
          <a:xfrm>
            <a:off x="575255" y="770102"/>
            <a:ext cx="77491" cy="774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68"/>
    </mc:Choice>
    <mc:Fallback xmlns="">
      <p:transition spd="slow" advTm="3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>
            <a:alpha val="25000"/>
          </a:schemeClr>
        </a:solidFill>
      </a:spPr>
      <a:bodyPr wrap="square" rtlCol="0" anchor="ctr">
        <a:noAutofit/>
      </a:bodyPr>
      <a:lstStyle>
        <a:defPPr>
          <a:defRPr sz="2400" dirty="0" err="1">
            <a:solidFill>
              <a:srgbClr val="FFFFFF"/>
            </a:solidFill>
            <a:latin typeface="Montserrat Medium" charset="0"/>
            <a:ea typeface="Montserrat Medium" charset="0"/>
            <a:cs typeface="Montserrat Medium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ProStart">
      <a:dk1>
        <a:srgbClr val="3F3F3F"/>
      </a:dk1>
      <a:lt1>
        <a:sysClr val="window" lastClr="FFFFFF"/>
      </a:lt1>
      <a:dk2>
        <a:srgbClr val="1F497D"/>
      </a:dk2>
      <a:lt2>
        <a:srgbClr val="EEECE1"/>
      </a:lt2>
      <a:accent1>
        <a:srgbClr val="163784"/>
      </a:accent1>
      <a:accent2>
        <a:srgbClr val="0072BC"/>
      </a:accent2>
      <a:accent3>
        <a:srgbClr val="007681"/>
      </a:accent3>
      <a:accent4>
        <a:srgbClr val="6FC9C4"/>
      </a:accent4>
      <a:accent5>
        <a:srgbClr val="4BACC6"/>
      </a:accent5>
      <a:accent6>
        <a:srgbClr val="3E8B94"/>
      </a:accent6>
      <a:hlink>
        <a:srgbClr val="3F3F3F"/>
      </a:hlink>
      <a:folHlink>
        <a:srgbClr val="007681"/>
      </a:folHlink>
    </a:clrScheme>
    <a:fontScheme name="Custom 91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1/04/xmldsig-more#rsa-sha256"/>
    <Reference Type="http://www.w3.org/2000/09/xmldsig#Object" URI="#idPackageObject">
      <DigestMethod Algorithm="http://www.w3.org/2001/04/xmlenc#sha256"/>
      <DigestValue>qgp/+QYHsEL6BVoo2kFED8MR5XxlW5IaiTz4JPzHgB8=</DigestValue>
    </Reference>
    <Reference Type="http://www.w3.org/2000/09/xmldsig#Object" URI="#idOfficeObject">
      <DigestMethod Algorithm="http://www.w3.org/2001/04/xmlenc#sha256"/>
      <DigestValue>nP204iIDQUTv5jydaTLQV37T910fEuLdAK8AnekjpKM=</DigestValue>
    </Reference>
    <Reference Type="http://uri.etsi.org/01903#SignedProperties" URI="#idSignedProperties">
      <Transforms>
        <Transform Algorithm="http://www.w3.org/TR/2001/REC-xml-c14n-20010315"/>
      </Transforms>
      <DigestMethod Algorithm="http://www.w3.org/2001/04/xmlenc#sha256"/>
      <DigestValue>iIpMsuJ24mgufV5kwukjFTqX67o6wtPRwXTPE/q+/To=</DigestValue>
    </Reference>
  </SignedInfo>
  <SignatureValue>PxG2GZr2j7+0robH1AMhnbq/TIjn4OWYLVuVIJFlPKpwesiaVyVUPUP+f+E6ydz8Nny7UV2u75d0
GOnmWiDXpxzP4RHEfl5hWLag2thk+RH7VQU3s400UtrpF+TsdwV+nudHKWqjHgTTixEJFWz83Zjd
fhKjMUwFkDiuxAUeDrZmuPJGP4AfJLxgpMlD6KKuTF9G8ayKSHkCoP2ITJqQy0XSMzyIQuGJ8l55
6muRNqTfvGpT5OLo3DoL/MDEDoEEs+zNYEd3gbh8SCsEPLkQ0wRy0UFGZEFG/il9suLNjqX1mM6m
BRar8zleoaSYrYa1UkKAvC4MPNz7AWWkDdFngA==</SignatureValue>
  <KeyInfo>
    <X509Data>
      <X509Certificate>MIIHDjCCBfagAwIBAgIEWzWJlTANBgkqhkiG9w0BAQsFADBtMQswCQYDVQQGEwJVUzEQMA4GA1UEChMHRW50cnVzdDEiMCAGA1UECxMZQ2VydGlmaWNhdGlvbiBBdXRob3JpdGllczEoMCYGA1UECxMfRW50cnVzdCBNYW5hZ2VkIFNlcnZpY2VzIFNTUCBDQTAeFw0xOTA4MDgxNDMxMDRaFw0yMjA4MDgxNDU5MDJaMIGlMQswCQYDVQQGEwJVUzEYMBYGA1UEChMPVS5TLiBHb3Zlcm5tZW50MRwwGgYDVQQLExNEZXBhcnRtZW50IG9mIExhYm9yMSswKQYDVQQLEyJFbXBsb3ltZW50IFRyYWluaW5nIEFkbWluaXN0cmF0aW9uMTEwEQYDVQQDEwpKT1NIVUEgTllFMBwGCgmSJomT8ixkAQETDjE2MDAxMDAzMDQyNTg1MIIBIjANBgkqhkiG9w0BAQEFAAOCAQ8AMIIBCgKCAQEA2aT8dptB8+QI48M0bYfafg9sRfOkb6c+xj4DuJjAB77v7dijF4CgiRuB/2ndbVVLIIRJBkQ0p8U+5KZxycYzBjEDHUgbC48RTpP4PVmeocTv5CJxZHNlvlIgRJa2R7Ylt9L8DA9OpyE1v3Md2bKQVXtYY8kYqXrpD/AiBj9c6XN7xrbqiSKhwf7UhZVAn0xFaR6FRkn207ShtynuZPDTuQ7yUzOF4FluAlHPzRjsDtuO71yd09KxSYM3SaapAt19HU+cMtb4HL12qIF81+D23YB8r3/GVBajK8YChjgurwsWEiCczcjDqVLGp5y+mdDiAUYMWRi1BiziB4kPZsQuyQIDAQABo4IDezCCA3cwDgYDVR0PAQH/BAQDAgbAMBcGA1UdIAQQMA4wDAYKYIZIAWUDAgEDBzCCAV4GCCsGAQUFBwEBBIIBUDCCAUwwSwYIKwYBBQUHMAKGP2h0dHA6Ly9zc3B3ZWIubWFuYWdlZC5lbnRydXN0LmNvbS9BSUEvQ2VydHNJc3N1ZWRUb0VNU1NTUENBLnA3YzCBuAYIKwYBBQUHMAKGgatsZGFwOi8vc3NwZGlyLm1hbmFnZWQuZW50cnVzdC5jb20vb3U9RW50cnVzdCUyME1hbmFnZWQlMjBTZXJ2aWNlcyUyMFNTUCUyMENBLG91PUNlcnRpZmljYXRpb24lMjBBdXRob3JpdGllcyxvPUVudHJ1c3QsYz1VUz9jQUNlcnRpZmljYXRlO2JpbmFyeSxjcm9zc0NlcnRpZmljYXRlUGFpcjtiaW5hcnkwQgYIKwYBBQUHMAGGNmh0dHA6Ly9vY3NwLm1hbmFnZWQuZW50cnVzdC5jb20vT0NTUC9FTVNTU1BDQVJlc3BvbmRlcjAdBgNVHREEFjAUgRJueWUuam9zaHVhQGRvbC5nb3YwggGJBgNVHR8EggGAMIIBfDCB6qCB56CB5IY0aHR0cDovL3NzcHdlYi5tYW5hZ2VkLmVudHJ1c3QuY29tL0NSTHMvRU1TU1NQQ0EyLmNybIaBq2xkYXA6Ly9zc3BkaXIubWFuYWdlZC5lbnRydXN0LmNvbS9jbj1XaW5Db21iaW5lZDIsb3U9RW50cnVzdCUyME1hbmFnZWQlMjBTZXJ2aWNlcyUyMFNTUCUyMENBLG91PUNlcnRpZmljYXRpb24lMjBBdXRob3JpdGllcyxvPUVudHJ1c3QsYz1VUz9jZXJ0aWZpY2F0ZVJldm9jYXRpb25MaXN0O2JpbmFyeTCBjKCBiaCBhqSBgzCBgDELMAkGA1UEBhMCVVMxEDAOBgNVBAoTB0VudHJ1c3QxIjAgBgNVBAsTGUNlcnRpZmljYXRpb24gQXV0aG9yaXRpZXMxKDAmBgNVBAsTH0VudHJ1c3QgTWFuYWdlZCBTZXJ2aWNlcyBTU1AgQ0ExETAPBgNVBAMTCENSTDE0NjkzMB8GA1UdIwQYMBaAFFW0bDM/42Aap//D7bT35ATaKdBjMB0GA1UdDgQWBBRlFDH1xq13GMyntFf4bWypXEWHDjANBgkqhkiG9w0BAQsFAAOCAQEAvoRU/0jbnug1ZcckkxkJz5s+uCjYm1pq9G1MYGj8zWeaBZMsS81VcM3Iz3WtxB9XCnoM86a6/u4XjcThhj1SrwYPbWwml2Splcw2P7p4FaDpeFr30yo4BXOScl8yetAAHeI4rjwbviQ58GCvFUJeDFn+zBnoEIhMfXVWtla5RoJCi1AkX4+MwZFzEGiJs5ofXSVjsdMWMJWchSLzAzu7mYopppc4zXB3gAANc6dJnpNEru45VBy9BwH+OqtZP1uVJdxOVmx1D6VtiQBGjUtOtwg4bpSIBr3tepGgaWOevHV4ljva3rbNmZmp3Qj0H70L9+ck3CKH9ZtokqD7aZsfzQ==</X509Certificate>
    </X509Data>
  </KeyInfo>
  <Object Id="idPackageObject">
    <Manifest>
      <Reference URI="/_rels/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ZA0yc/xO3JTsFCHnkGRYT0tE9b7806O9EDnxF1WjyYo=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1"/>
            <mdssi:RelationshipReference xmlns:mdssi="http://schemas.openxmlformats.org/package/2006/digital-signature" SourceId="rId24"/>
            <mdssi:RelationshipReference xmlns:mdssi="http://schemas.openxmlformats.org/package/2006/digital-signature" SourceId="rId32"/>
            <mdssi:RelationshipReference xmlns:mdssi="http://schemas.openxmlformats.org/package/2006/digital-signature" SourceId="rId37"/>
            <mdssi:RelationshipReference xmlns:mdssi="http://schemas.openxmlformats.org/package/2006/digital-signature" SourceId="rId40"/>
            <mdssi:RelationshipReference xmlns:mdssi="http://schemas.openxmlformats.org/package/2006/digital-signature" SourceId="rId45"/>
            <mdssi:RelationshipReference xmlns:mdssi="http://schemas.openxmlformats.org/package/2006/digital-signature" SourceId="rId53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19"/>
            <mdssi:RelationshipReference xmlns:mdssi="http://schemas.openxmlformats.org/package/2006/digital-signature" SourceId="rId31"/>
            <mdssi:RelationshipReference xmlns:mdssi="http://schemas.openxmlformats.org/package/2006/digital-signature" SourceId="rId44"/>
            <mdssi:RelationshipReference xmlns:mdssi="http://schemas.openxmlformats.org/package/2006/digital-signature" SourceId="rId52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22"/>
            <mdssi:RelationshipReference xmlns:mdssi="http://schemas.openxmlformats.org/package/2006/digital-signature" SourceId="rId27"/>
            <mdssi:RelationshipReference xmlns:mdssi="http://schemas.openxmlformats.org/package/2006/digital-signature" SourceId="rId30"/>
            <mdssi:RelationshipReference xmlns:mdssi="http://schemas.openxmlformats.org/package/2006/digital-signature" SourceId="rId35"/>
            <mdssi:RelationshipReference xmlns:mdssi="http://schemas.openxmlformats.org/package/2006/digital-signature" SourceId="rId43"/>
            <mdssi:RelationshipReference xmlns:mdssi="http://schemas.openxmlformats.org/package/2006/digital-signature" SourceId="rId48"/>
            <mdssi:RelationshipReference xmlns:mdssi="http://schemas.openxmlformats.org/package/2006/digital-signature" SourceId="rId8"/>
            <mdssi:RelationshipReference xmlns:mdssi="http://schemas.openxmlformats.org/package/2006/digital-signature" SourceId="rId51"/>
            <mdssi:RelationshipReference xmlns:mdssi="http://schemas.openxmlformats.org/package/2006/digital-signature" SourceId="rId12"/>
            <mdssi:RelationshipReference xmlns:mdssi="http://schemas.openxmlformats.org/package/2006/digital-signature" SourceId="rId17"/>
            <mdssi:RelationshipReference xmlns:mdssi="http://schemas.openxmlformats.org/package/2006/digital-signature" SourceId="rId25"/>
            <mdssi:RelationshipReference xmlns:mdssi="http://schemas.openxmlformats.org/package/2006/digital-signature" SourceId="rId33"/>
            <mdssi:RelationshipReference xmlns:mdssi="http://schemas.openxmlformats.org/package/2006/digital-signature" SourceId="rId38"/>
            <mdssi:RelationshipReference xmlns:mdssi="http://schemas.openxmlformats.org/package/2006/digital-signature" SourceId="rId46"/>
            <mdssi:RelationshipReference xmlns:mdssi="http://schemas.openxmlformats.org/package/2006/digital-signature" SourceId="rId20"/>
            <mdssi:RelationshipReference xmlns:mdssi="http://schemas.openxmlformats.org/package/2006/digital-signature" SourceId="rId41"/>
            <mdssi:RelationshipReference xmlns:mdssi="http://schemas.openxmlformats.org/package/2006/digital-signature" SourceId="rId54"/>
            <mdssi:RelationshipReference xmlns:mdssi="http://schemas.openxmlformats.org/package/2006/digital-signature" SourceId="rId6"/>
            <mdssi:RelationshipReference xmlns:mdssi="http://schemas.openxmlformats.org/package/2006/digital-signature" SourceId="rId15"/>
            <mdssi:RelationshipReference xmlns:mdssi="http://schemas.openxmlformats.org/package/2006/digital-signature" SourceId="rId23"/>
            <mdssi:RelationshipReference xmlns:mdssi="http://schemas.openxmlformats.org/package/2006/digital-signature" SourceId="rId28"/>
            <mdssi:RelationshipReference xmlns:mdssi="http://schemas.openxmlformats.org/package/2006/digital-signature" SourceId="rId36"/>
            <mdssi:RelationshipReference xmlns:mdssi="http://schemas.openxmlformats.org/package/2006/digital-signature" SourceId="rId49"/>
            <mdssi:RelationshipReference xmlns:mdssi="http://schemas.openxmlformats.org/package/2006/digital-signature" SourceId="rId13"/>
            <mdssi:RelationshipReference xmlns:mdssi="http://schemas.openxmlformats.org/package/2006/digital-signature" SourceId="rId18"/>
            <mdssi:RelationshipReference xmlns:mdssi="http://schemas.openxmlformats.org/package/2006/digital-signature" SourceId="rId26"/>
            <mdssi:RelationshipReference xmlns:mdssi="http://schemas.openxmlformats.org/package/2006/digital-signature" SourceId="rId39"/>
            <mdssi:RelationshipReference xmlns:mdssi="http://schemas.openxmlformats.org/package/2006/digital-signature" SourceId="rId21"/>
            <mdssi:RelationshipReference xmlns:mdssi="http://schemas.openxmlformats.org/package/2006/digital-signature" SourceId="rId34"/>
            <mdssi:RelationshipReference xmlns:mdssi="http://schemas.openxmlformats.org/package/2006/digital-signature" SourceId="rId42"/>
            <mdssi:RelationshipReference xmlns:mdssi="http://schemas.openxmlformats.org/package/2006/digital-signature" SourceId="rId47"/>
            <mdssi:RelationshipReference xmlns:mdssi="http://schemas.openxmlformats.org/package/2006/digital-signature" SourceId="rId50"/>
            <mdssi:RelationshipReference xmlns:mdssi="http://schemas.openxmlformats.org/package/2006/digital-signature" SourceId="rId55"/>
            <mdssi:RelationshipReference xmlns:mdssi="http://schemas.openxmlformats.org/package/2006/digital-signature" SourceId="rId7"/>
            <mdssi:RelationshipReference xmlns:mdssi="http://schemas.openxmlformats.org/package/2006/digital-signature" SourceId="rId16"/>
            <mdssi:RelationshipReference xmlns:mdssi="http://schemas.openxmlformats.org/package/2006/digital-signature" SourceId="rId29"/>
          </Transform>
          <Transform Algorithm="http://www.w3.org/TR/2001/REC-xml-c14n-20010315"/>
        </Transforms>
        <DigestMethod Algorithm="http://www.w3.org/2001/04/xmlenc#sha256"/>
        <DigestValue>HU6YgNUPFVjcaiaWJIagFpQas42CAjp3FiblWj5Hrhg=</DigestValue>
      </Reference>
      <Reference URI="/ppt/charts/_rels/chart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1/04/xmlenc#sha256"/>
        <DigestValue>m8U/2EE0NKRzGmG0E1qBtSQXHR45CVHcLGFcpxP3Yu8=</DigestValue>
      </Reference>
      <Reference URI="/ppt/charts/chart1.xml?ContentType=application/vnd.openxmlformats-officedocument.drawingml.chart+xml">
        <DigestMethod Algorithm="http://www.w3.org/2001/04/xmlenc#sha256"/>
        <DigestValue>TXq/oWGA8l/fLlJYmHcwBgR/F/E5BBmU6+kcPT5azBc=</DigestValue>
      </Reference>
      <Reference URI="/ppt/charts/colors1.xml?ContentType=application/vnd.ms-office.chartcolorstyle+xml">
        <DigestMethod Algorithm="http://www.w3.org/2001/04/xmlenc#sha256"/>
        <DigestValue>BP77p9MYU/oKpjblyLjjCPwxJqm0ih9EkJR//5HVqS8=</DigestValue>
      </Reference>
      <Reference URI="/ppt/charts/style1.xml?ContentType=application/vnd.ms-office.chartstyle+xml">
        <DigestMethod Algorithm="http://www.w3.org/2001/04/xmlenc#sha256"/>
        <DigestValue>6IyYe5sZKqfTsNWHIsEMi6Q1KbSZxza9zOemhTEyZD0=</DigestValue>
      </Reference>
      <Reference URI="/ppt/commentAuthors.xml?ContentType=application/vnd.openxmlformats-officedocument.presentationml.commentAuthors+xml">
        <DigestMethod Algorithm="http://www.w3.org/2001/04/xmlenc#sha256"/>
        <DigestValue>WuEDsOEzKII1kw+rLi2vY0vGY387XDqU0UQjEdDvcvo=</DigestValue>
      </Reference>
      <Reference URI="/ppt/diagrams/colors1.xml?ContentType=application/vnd.openxmlformats-officedocument.drawingml.diagramColors+xml">
        <DigestMethod Algorithm="http://www.w3.org/2001/04/xmlenc#sha256"/>
        <DigestValue>fAclZ4/u8FyCiuPVdyj3pcYQLyu5wSO03kB6grndCa8=</DigestValue>
      </Reference>
      <Reference URI="/ppt/diagrams/colors2.xml?ContentType=application/vnd.openxmlformats-officedocument.drawingml.diagramColors+xml">
        <DigestMethod Algorithm="http://www.w3.org/2001/04/xmlenc#sha256"/>
        <DigestValue>4gTIV+dmyhmjojuJX7J7tliAfF98KgJqvs9pekWSLsQ=</DigestValue>
      </Reference>
      <Reference URI="/ppt/diagrams/data1.xml?ContentType=application/vnd.openxmlformats-officedocument.drawingml.diagramData+xml">
        <DigestMethod Algorithm="http://www.w3.org/2001/04/xmlenc#sha256"/>
        <DigestValue>LQfW5tKcKeKneLM+G7HXIJbpdGAfh34V8Zreqf/zEm8=</DigestValue>
      </Reference>
      <Reference URI="/ppt/diagrams/data2.xml?ContentType=application/vnd.openxmlformats-officedocument.drawingml.diagramData+xml">
        <DigestMethod Algorithm="http://www.w3.org/2001/04/xmlenc#sha256"/>
        <DigestValue>FNBZ3Ry68vchJd9TGu8R8xszQNOetepYhcoCseBF1xI=</DigestValue>
      </Reference>
      <Reference URI="/ppt/diagrams/drawing1.xml?ContentType=application/vnd.ms-office.drawingml.diagramDrawing+xml">
        <DigestMethod Algorithm="http://www.w3.org/2001/04/xmlenc#sha256"/>
        <DigestValue>V28gRmghr54f+lptw/H6dJTBp5kTfFqYJjhqVi3gnvM=</DigestValue>
      </Reference>
      <Reference URI="/ppt/diagrams/drawing2.xml?ContentType=application/vnd.ms-office.drawingml.diagramDrawing+xml">
        <DigestMethod Algorithm="http://www.w3.org/2001/04/xmlenc#sha256"/>
        <DigestValue>nCN1NpTnU9El8VUwLzwoOkQHQgStr9zX3yn3KIoTs3A=</DigestValue>
      </Reference>
      <Reference URI="/ppt/diagrams/layout1.xml?ContentType=application/vnd.openxmlformats-officedocument.drawingml.diagramLayout+xml">
        <DigestMethod Algorithm="http://www.w3.org/2001/04/xmlenc#sha256"/>
        <DigestValue>oHxw0hAbi1WYH9fweMxJ10PGapFfEAofkTrlgj+1KpI=</DigestValue>
      </Reference>
      <Reference URI="/ppt/diagrams/layout2.xml?ContentType=application/vnd.openxmlformats-officedocument.drawingml.diagramLayout+xml">
        <DigestMethod Algorithm="http://www.w3.org/2001/04/xmlenc#sha256"/>
        <DigestValue>fX+M3PViJkSGDeK1kjO0S1X4M4fwzs+crnuGY1oic6w=</DigestValue>
      </Reference>
      <Reference URI="/ppt/diagrams/quickStyle1.xml?ContentType=application/vnd.openxmlformats-officedocument.drawingml.diagramStyle+xml">
        <DigestMethod Algorithm="http://www.w3.org/2001/04/xmlenc#sha256"/>
        <DigestValue>saop39DBTsIcZ9Rn8cSF01hHGspmNle4fMgdfugRa2w=</DigestValue>
      </Reference>
      <Reference URI="/ppt/diagrams/quickStyle2.xml?ContentType=application/vnd.openxmlformats-officedocument.drawingml.diagramStyle+xml">
        <DigestMethod Algorithm="http://www.w3.org/2001/04/xmlenc#sha256"/>
        <DigestValue>saop39DBTsIcZ9Rn8cSF01hHGspmNle4fMgdfugRa2w=</DigestValue>
      </Reference>
      <Reference URI="/ppt/drawings/drawing1.xml?ContentType=application/vnd.openxmlformats-officedocument.drawingml.chartshapes+xml">
        <DigestMethod Algorithm="http://www.w3.org/2001/04/xmlenc#sha256"/>
        <DigestValue>anieb5rhtZ1OcR9QyV5FM272qCyO47PjZAr/cQrOuoU=</DigestValue>
      </Reference>
      <Reference URI="/ppt/embeddings/Microsoft_Excel_Worksheet.xlsx?ContentType=application/vnd.openxmlformats-officedocument.spreadsheetml.sheet">
        <DigestMethod Algorithm="http://www.w3.org/2001/04/xmlenc#sha256"/>
        <DigestValue>ejVHgUCmk7n9dZANT1NEczWMTjKwkgjZQ/KS5F4ScXc=</DigestValue>
      </Reference>
      <Reference URI="/ppt/fonts/font1.fntdata?ContentType=application/x-fontdata">
        <DigestMethod Algorithm="http://www.w3.org/2001/04/xmlenc#sha256"/>
        <DigestValue>6RnKGR28YwcaLHjB8iJyokO6ZS/8noXvZbcLzwjM2v8=</DigestValue>
      </Reference>
      <Reference URI="/ppt/fonts/font10.fntdata?ContentType=application/x-fontdata">
        <DigestMethod Algorithm="http://www.w3.org/2001/04/xmlenc#sha256"/>
        <DigestValue>wof53tsgQVsYjPph3C7JsUjDdlfwK1e9M/To27NZG34=</DigestValue>
      </Reference>
      <Reference URI="/ppt/fonts/font11.fntdata?ContentType=application/x-fontdata">
        <DigestMethod Algorithm="http://www.w3.org/2001/04/xmlenc#sha256"/>
        <DigestValue>UMsgOx5c7icYceWUe1hnOep0JVDZeQIsTSpmEQtNSBk=</DigestValue>
      </Reference>
      <Reference URI="/ppt/fonts/font12.fntdata?ContentType=application/x-fontdata">
        <DigestMethod Algorithm="http://www.w3.org/2001/04/xmlenc#sha256"/>
        <DigestValue>zRzpDtFxtaz/DuRNdRJ5LCwn3yw1TMM0tYuIWJMfJQs=</DigestValue>
      </Reference>
      <Reference URI="/ppt/fonts/font13.fntdata?ContentType=application/x-fontdata">
        <DigestMethod Algorithm="http://www.w3.org/2001/04/xmlenc#sha256"/>
        <DigestValue>BRKFhnzL1zVWjvNuwjqKhrCNldHAMpj6NARSaJRQRlE=</DigestValue>
      </Reference>
      <Reference URI="/ppt/fonts/font14.fntdata?ContentType=application/x-fontdata">
        <DigestMethod Algorithm="http://www.w3.org/2001/04/xmlenc#sha256"/>
        <DigestValue>rFSrXBn+sLXszGUVaZxqkwnG/R9HUMbQt9MGA5W+aG0=</DigestValue>
      </Reference>
      <Reference URI="/ppt/fonts/font15.fntdata?ContentType=application/x-fontdata">
        <DigestMethod Algorithm="http://www.w3.org/2001/04/xmlenc#sha256"/>
        <DigestValue>UzJr28fyR9RqOnYietA2mUDVTXrhtNav47+0ZNQf/UI=</DigestValue>
      </Reference>
      <Reference URI="/ppt/fonts/font16.fntdata?ContentType=application/x-fontdata">
        <DigestMethod Algorithm="http://www.w3.org/2001/04/xmlenc#sha256"/>
        <DigestValue>eH+YmgwIYxOAPgBqXHhUS+tRR/tabZs5A4IQ6MpjiIw=</DigestValue>
      </Reference>
      <Reference URI="/ppt/fonts/font2.fntdata?ContentType=application/x-fontdata">
        <DigestMethod Algorithm="http://www.w3.org/2001/04/xmlenc#sha256"/>
        <DigestValue>7OcHSa/aFhF0CpCLR01ur0LUKtPqOU2IwEBOpz/EOsU=</DigestValue>
      </Reference>
      <Reference URI="/ppt/fonts/font3.fntdata?ContentType=application/x-fontdata">
        <DigestMethod Algorithm="http://www.w3.org/2001/04/xmlenc#sha256"/>
        <DigestValue>XMVWNQ6MtTeE0sLxgGXuGILwHnxnamhulpxJPk5k9Co=</DigestValue>
      </Reference>
      <Reference URI="/ppt/fonts/font4.fntdata?ContentType=application/x-fontdata">
        <DigestMethod Algorithm="http://www.w3.org/2001/04/xmlenc#sha256"/>
        <DigestValue>6xk1NacLBXwl3/Lb+jzxGcEGODJDHoybMFYw+O9VH4U=</DigestValue>
      </Reference>
      <Reference URI="/ppt/fonts/font5.fntdata?ContentType=application/x-fontdata">
        <DigestMethod Algorithm="http://www.w3.org/2001/04/xmlenc#sha256"/>
        <DigestValue>MkF8QJf6Gr+rtOIfXwym7M4tNosw2kPt10oUV1/j80o=</DigestValue>
      </Reference>
      <Reference URI="/ppt/fonts/font6.fntdata?ContentType=application/x-fontdata">
        <DigestMethod Algorithm="http://www.w3.org/2001/04/xmlenc#sha256"/>
        <DigestValue>70a48FdnypT3MkJ7YgVbLzA/kklY+aB4gixci4zZcZk=</DigestValue>
      </Reference>
      <Reference URI="/ppt/fonts/font7.fntdata?ContentType=application/x-fontdata">
        <DigestMethod Algorithm="http://www.w3.org/2001/04/xmlenc#sha256"/>
        <DigestValue>bwZbPCz+/o0PZ6NEFz2YLQOznHMZTEFqEnRcPGtsaVQ=</DigestValue>
      </Reference>
      <Reference URI="/ppt/fonts/font8.fntdata?ContentType=application/x-fontdata">
        <DigestMethod Algorithm="http://www.w3.org/2001/04/xmlenc#sha256"/>
        <DigestValue>kZ3IwInGQgGCGBkQQQBI4PMeaLy2AgmEvWiOrFpT0nc=</DigestValue>
      </Reference>
      <Reference URI="/ppt/fonts/font9.fntdata?ContentType=application/x-fontdata">
        <DigestMethod Algorithm="http://www.w3.org/2001/04/xmlenc#sha256"/>
        <DigestValue>FFgU4B2ediF8/ZwbSc8yLlD6d4XsTWJL0yTSoEI5XgI=</DigestValue>
      </Reference>
      <Reference URI="/ppt/handoutMasters/_rels/handout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kmAFgIoEAiQBfYzkeRtefekxi67LW++jgzGcOi/BwKo=</DigestValue>
      </Reference>
      <Reference URI="/ppt/handoutMasters/handoutMaster1.xml?ContentType=application/vnd.openxmlformats-officedocument.presentationml.handoutMaster+xml">
        <DigestMethod Algorithm="http://www.w3.org/2001/04/xmlenc#sha256"/>
        <DigestValue>Skp9k+lMOWNYJMY/nzRK7vqjI19RIz8Bw2EhgzuwX5g=</DigestValue>
      </Reference>
      <Reference URI="/ppt/media/image1.jpeg?ContentType=image/jpeg">
        <DigestMethod Algorithm="http://www.w3.org/2001/04/xmlenc#sha256"/>
        <DigestValue>76R13DxP5EA8nSihAXqCI/4rDKCYJcTCyrAMR9AIB5I=</DigestValue>
      </Reference>
      <Reference URI="/ppt/media/image10.jpeg?ContentType=image/jpeg">
        <DigestMethod Algorithm="http://www.w3.org/2001/04/xmlenc#sha256"/>
        <DigestValue>Qd0ZnS3/LaBF2qjxXMUKsJmbpdc4EDuv6ALze5qkuB8=</DigestValue>
      </Reference>
      <Reference URI="/ppt/media/image11.png?ContentType=image/png">
        <DigestMethod Algorithm="http://www.w3.org/2001/04/xmlenc#sha256"/>
        <DigestValue>W9S6VsV0woSRNui0AxveA2DCQZ0vG/k0DrjvtLDUKBM=</DigestValue>
      </Reference>
      <Reference URI="/ppt/media/image12.png?ContentType=image/png">
        <DigestMethod Algorithm="http://www.w3.org/2001/04/xmlenc#sha256"/>
        <DigestValue>ak61v3wv31Ho84morWUG02VC22AxrSa9qE061rgutgs=</DigestValue>
      </Reference>
      <Reference URI="/ppt/media/image13.png?ContentType=image/png">
        <DigestMethod Algorithm="http://www.w3.org/2001/04/xmlenc#sha256"/>
        <DigestValue>7XQrv4d9btQ7epw6Q3NtVFKxx1QzCE7WkJzl7w16l6M=</DigestValue>
      </Reference>
      <Reference URI="/ppt/media/image14.png?ContentType=image/png">
        <DigestMethod Algorithm="http://www.w3.org/2001/04/xmlenc#sha256"/>
        <DigestValue>vqrTRbez3YqrrpAJs8GMC7H/0TkKWlyDQ3lCfWB2EGg=</DigestValue>
      </Reference>
      <Reference URI="/ppt/media/image15.png?ContentType=image/png">
        <DigestMethod Algorithm="http://www.w3.org/2001/04/xmlenc#sha256"/>
        <DigestValue>2IbvPphRGFK9b4OADdM3h6RRcT0H1S0mFtAuFvSqe+8=</DigestValue>
      </Reference>
      <Reference URI="/ppt/media/image16.jpeg?ContentType=image/jpeg">
        <DigestMethod Algorithm="http://www.w3.org/2001/04/xmlenc#sha256"/>
        <DigestValue>1uzDa8mIBxj+5xudUVo+uNckmN6F1+06TNtVoXBhmqs=</DigestValue>
      </Reference>
      <Reference URI="/ppt/media/image17.jpeg?ContentType=image/jpeg">
        <DigestMethod Algorithm="http://www.w3.org/2001/04/xmlenc#sha256"/>
        <DigestValue>9pR8Wx8faF2oO+UCfq1oo0rsdNxYx1ukp3z55bfaq38=</DigestValue>
      </Reference>
      <Reference URI="/ppt/media/image18.jpeg?ContentType=image/jpeg">
        <DigestMethod Algorithm="http://www.w3.org/2001/04/xmlenc#sha256"/>
        <DigestValue>yNRo5/sQk/IcL93olQ/lI/fnkhwkpaWWxipyBVxMXS8=</DigestValue>
      </Reference>
      <Reference URI="/ppt/media/image19.jpeg?ContentType=image/jpeg">
        <DigestMethod Algorithm="http://www.w3.org/2001/04/xmlenc#sha256"/>
        <DigestValue>HeXz8ktoLgISa2Lhjjj6OkEUrlnM+YGfDG9KsTFAbMc=</DigestValue>
      </Reference>
      <Reference URI="/ppt/media/image2.jpeg?ContentType=image/jpeg">
        <DigestMethod Algorithm="http://www.w3.org/2001/04/xmlenc#sha256"/>
        <DigestValue>zJCw8g6hpbwrO4orV7ZCOwlrj2OT5bnIZr2KpM14fFo=</DigestValue>
      </Reference>
      <Reference URI="/ppt/media/image20.png?ContentType=image/png">
        <DigestMethod Algorithm="http://www.w3.org/2001/04/xmlenc#sha256"/>
        <DigestValue>/r69ItwFYMP/F7k0JVI+KW/8bFjkxbRSXmv6ZrpssII=</DigestValue>
      </Reference>
      <Reference URI="/ppt/media/image21.png?ContentType=image/png">
        <DigestMethod Algorithm="http://www.w3.org/2001/04/xmlenc#sha256"/>
        <DigestValue>vvjaFvclyjApjW0mWoP162P0Y6lqFQSnrYxVQlVwrJE=</DigestValue>
      </Reference>
      <Reference URI="/ppt/media/image22.png?ContentType=image/png">
        <DigestMethod Algorithm="http://www.w3.org/2001/04/xmlenc#sha256"/>
        <DigestValue>kvaKJvtlBvitFdVbYPsSt4pIDkCus2b7fuGF2jlHcvs=</DigestValue>
      </Reference>
      <Reference URI="/ppt/media/image23.png?ContentType=image/png">
        <DigestMethod Algorithm="http://www.w3.org/2001/04/xmlenc#sha256"/>
        <DigestValue>NivR/eGMUS9jfmQCPPYgOlo91/9D2zAwgk5IJB1mFO0=</DigestValue>
      </Reference>
      <Reference URI="/ppt/media/image24.png?ContentType=image/png">
        <DigestMethod Algorithm="http://www.w3.org/2001/04/xmlenc#sha256"/>
        <DigestValue>KqWd6Cf3dcaeAaWWbhefTH6i9+kVtwSS1iwkP+SKZA8=</DigestValue>
      </Reference>
      <Reference URI="/ppt/media/image25.png?ContentType=image/png">
        <DigestMethod Algorithm="http://www.w3.org/2001/04/xmlenc#sha256"/>
        <DigestValue>rOVlZoF2LS2DwN1iukMnQmE1gwSHdrG9/n/MkQICA0k=</DigestValue>
      </Reference>
      <Reference URI="/ppt/media/image26.jpeg?ContentType=image/jpeg">
        <DigestMethod Algorithm="http://www.w3.org/2001/04/xmlenc#sha256"/>
        <DigestValue>6n1Q3iAcc8Z3M07wA4WUqdGlTIA9nwO0Lo9+q90Mf1k=</DigestValue>
      </Reference>
      <Reference URI="/ppt/media/image27.jpeg?ContentType=image/jpeg">
        <DigestMethod Algorithm="http://www.w3.org/2001/04/xmlenc#sha256"/>
        <DigestValue>cooKM5LAC4U2SxZgqpPqvi2WXsGZQdb3nMaBDU7DcgA=</DigestValue>
      </Reference>
      <Reference URI="/ppt/media/image28.jpeg?ContentType=image/jpeg">
        <DigestMethod Algorithm="http://www.w3.org/2001/04/xmlenc#sha256"/>
        <DigestValue>QtRgvU/0TbEZg0SBZciiMOo88ZY0FdjRzY7RP35LkbU=</DigestValue>
      </Reference>
      <Reference URI="/ppt/media/image29.jpeg?ContentType=image/jpeg">
        <DigestMethod Algorithm="http://www.w3.org/2001/04/xmlenc#sha256"/>
        <DigestValue>5ABZy9hb56rQEFQ3rVj0Alr01GHdFeiHpGlripDJPaw=</DigestValue>
      </Reference>
      <Reference URI="/ppt/media/image3.emf?ContentType=image/x-emf">
        <DigestMethod Algorithm="http://www.w3.org/2001/04/xmlenc#sha256"/>
        <DigestValue>CfuJG9ZR4jhWkJ6Bd36EjguOy4wfo550+O/+LvyrlHk=</DigestValue>
      </Reference>
      <Reference URI="/ppt/media/image30.png?ContentType=image/png">
        <DigestMethod Algorithm="http://www.w3.org/2001/04/xmlenc#sha256"/>
        <DigestValue>3U/ImnqFHVP/+IWr0GEyXCbherPdbl+B0rB20EJUSzI=</DigestValue>
      </Reference>
      <Reference URI="/ppt/media/image31.png?ContentType=image/png">
        <DigestMethod Algorithm="http://www.w3.org/2001/04/xmlenc#sha256"/>
        <DigestValue>ZPHpaZTZw4EBUwCtK0+aGnNzb8FqJlpmxtHosU2kLoQ=</DigestValue>
      </Reference>
      <Reference URI="/ppt/media/image32.jpeg?ContentType=image/jpeg">
        <DigestMethod Algorithm="http://www.w3.org/2001/04/xmlenc#sha256"/>
        <DigestValue>gfrP1nWEQO40fZrUkY1Ti5YJ8yfzqytdEldO4r4ADco=</DigestValue>
      </Reference>
      <Reference URI="/ppt/media/image33.jpeg?ContentType=image/jpeg">
        <DigestMethod Algorithm="http://www.w3.org/2001/04/xmlenc#sha256"/>
        <DigestValue>uBPS/P32XG02jnat1pQuhJeIrQa5qd9RZuCYHzC2L7U=</DigestValue>
      </Reference>
      <Reference URI="/ppt/media/image34.jpeg?ContentType=image/jpeg">
        <DigestMethod Algorithm="http://www.w3.org/2001/04/xmlenc#sha256"/>
        <DigestValue>QzG1tXbXT00cXHBESHT+HUTVVYd3Z6O4DU5XWz05tv8=</DigestValue>
      </Reference>
      <Reference URI="/ppt/media/image35.png?ContentType=image/png">
        <DigestMethod Algorithm="http://www.w3.org/2001/04/xmlenc#sha256"/>
        <DigestValue>/e+hgfbm/WNusZTrYCkvf6zf9PcUSo2MTYKOn1YdS2o=</DigestValue>
      </Reference>
      <Reference URI="/ppt/media/image36.jpeg?ContentType=image/jpeg">
        <DigestMethod Algorithm="http://www.w3.org/2001/04/xmlenc#sha256"/>
        <DigestValue>dkOtfY/+mAxXUDfqg3XNdvJd4z3ZWT4j+1y11YuGaNY=</DigestValue>
      </Reference>
      <Reference URI="/ppt/media/image37.png?ContentType=image/png">
        <DigestMethod Algorithm="http://www.w3.org/2001/04/xmlenc#sha256"/>
        <DigestValue>C2NwPliSEKrH5F5ehc0BM3Vg69viqo10Cuz8C7ojvUA=</DigestValue>
      </Reference>
      <Reference URI="/ppt/media/image38.png?ContentType=image/png">
        <DigestMethod Algorithm="http://www.w3.org/2001/04/xmlenc#sha256"/>
        <DigestValue>hgPx20d5iO+8USac1xtKzYhAFIoTMMtrW5l5ZPKUgRc=</DigestValue>
      </Reference>
      <Reference URI="/ppt/media/image39.jpeg?ContentType=image/jpeg">
        <DigestMethod Algorithm="http://www.w3.org/2001/04/xmlenc#sha256"/>
        <DigestValue>dtLtO8x5p5UPOHpFBuq6XKSVArMW8dM8xe9lnfbx2SM=</DigestValue>
      </Reference>
      <Reference URI="/ppt/media/image4.emf?ContentType=image/x-emf">
        <DigestMethod Algorithm="http://www.w3.org/2001/04/xmlenc#sha256"/>
        <DigestValue>2DfgbHo8E9HzvtBhVpV/i0EDxOqDWe6YVWYOGOnRtPc=</DigestValue>
      </Reference>
      <Reference URI="/ppt/media/image40.jpeg?ContentType=image/jpeg">
        <DigestMethod Algorithm="http://www.w3.org/2001/04/xmlenc#sha256"/>
        <DigestValue>GrzAap95R0hmf5/aF2O1LmYG4UnGP9GbiPyGHobud/g=</DigestValue>
      </Reference>
      <Reference URI="/ppt/media/image41.png?ContentType=image/png">
        <DigestMethod Algorithm="http://www.w3.org/2001/04/xmlenc#sha256"/>
        <DigestValue>Ux4Fpu3YqHe499AYDNOIskU/Z2dCsZHWUAlLbi061rg=</DigestValue>
      </Reference>
      <Reference URI="/ppt/media/image42.png?ContentType=image/png">
        <DigestMethod Algorithm="http://www.w3.org/2001/04/xmlenc#sha256"/>
        <DigestValue>PAkois012yaBNbK2J1zvMGIf3gwYrOCCwHgW6GzUO+4=</DigestValue>
      </Reference>
      <Reference URI="/ppt/media/image43.png?ContentType=image/png">
        <DigestMethod Algorithm="http://www.w3.org/2001/04/xmlenc#sha256"/>
        <DigestValue>pYBVU/V7ZznVFqOD6z6431QYI/HEzfnBkLjTAd3T4fE=</DigestValue>
      </Reference>
      <Reference URI="/ppt/media/image44.jpeg?ContentType=image/jpeg">
        <DigestMethod Algorithm="http://www.w3.org/2001/04/xmlenc#sha256"/>
        <DigestValue>lS7NQYq2c+0+BUYYlDH0tYZK7cTDOI/1Tzc8dNOjNYs=</DigestValue>
      </Reference>
      <Reference URI="/ppt/media/image45.jpeg?ContentType=image/jpeg">
        <DigestMethod Algorithm="http://www.w3.org/2001/04/xmlenc#sha256"/>
        <DigestValue>vuQUcAGtYoPP8jQwYN4TDrDUnHSagInYV6TTNN64zcc=</DigestValue>
      </Reference>
      <Reference URI="/ppt/media/image46.jpeg?ContentType=image/jpeg">
        <DigestMethod Algorithm="http://www.w3.org/2001/04/xmlenc#sha256"/>
        <DigestValue>RUUbZMzxjtWOE5AScgsfNoiL8QbGEVvagSq1RfvQiuE=</DigestValue>
      </Reference>
      <Reference URI="/ppt/media/image47.png?ContentType=image/png">
        <DigestMethod Algorithm="http://www.w3.org/2001/04/xmlenc#sha256"/>
        <DigestValue>y7MMBimsbiarjyzZ0y7gbYt0FHtMKDo8R21ct5NcTd8=</DigestValue>
      </Reference>
      <Reference URI="/ppt/media/image48.jpeg?ContentType=image/jpeg">
        <DigestMethod Algorithm="http://www.w3.org/2001/04/xmlenc#sha256"/>
        <DigestValue>EyF6IB1SuRkAuPGVA/HU+iqc4jh8C2HTdzUid3AGZ0U=</DigestValue>
      </Reference>
      <Reference URI="/ppt/media/image49.jpeg?ContentType=image/jpeg">
        <DigestMethod Algorithm="http://www.w3.org/2001/04/xmlenc#sha256"/>
        <DigestValue>BZenavh2BtJ3iv4QinVI+7uPH/ag8IasfnOMvtLEirc=</DigestValue>
      </Reference>
      <Reference URI="/ppt/media/image5.jpeg?ContentType=image/jpeg">
        <DigestMethod Algorithm="http://www.w3.org/2001/04/xmlenc#sha256"/>
        <DigestValue>2xH2v+xMlG/aFjgfUL9TpD7bb0OYikliUw++X15Pd0s=</DigestValue>
      </Reference>
      <Reference URI="/ppt/media/image50.jpeg?ContentType=image/jpeg">
        <DigestMethod Algorithm="http://www.w3.org/2001/04/xmlenc#sha256"/>
        <DigestValue>VuB3H6FOjVBba22JlmeXcW+jE3NunqQ/9wE/LLDeFUE=</DigestValue>
      </Reference>
      <Reference URI="/ppt/media/image51.png?ContentType=image/png">
        <DigestMethod Algorithm="http://www.w3.org/2001/04/xmlenc#sha256"/>
        <DigestValue>xjXffN1LVrPY7JoyqDwhxNhHDWXBZrQipLrfiOqg8nM=</DigestValue>
      </Reference>
      <Reference URI="/ppt/media/image52.jpeg?ContentType=image/jpeg">
        <DigestMethod Algorithm="http://www.w3.org/2001/04/xmlenc#sha256"/>
        <DigestValue>ZsVgN0c4nWlzwn7V/DaQZCgQzJXjLbF9DXRfpIw+0uc=</DigestValue>
      </Reference>
      <Reference URI="/ppt/media/image53.png?ContentType=image/png">
        <DigestMethod Algorithm="http://www.w3.org/2001/04/xmlenc#sha256"/>
        <DigestValue>VEQ22wBHWL33qXSYNzn2ukOuIa8VipJ6rpFYBbj3/Qc=</DigestValue>
      </Reference>
      <Reference URI="/ppt/media/image54.jpeg?ContentType=image/jpeg">
        <DigestMethod Algorithm="http://www.w3.org/2001/04/xmlenc#sha256"/>
        <DigestValue>5n6o0mHgNNmHsFCkw10qFSP6QfHVaD8WGdBuZluIp6A=</DigestValue>
      </Reference>
      <Reference URI="/ppt/media/image55.png?ContentType=image/png">
        <DigestMethod Algorithm="http://www.w3.org/2001/04/xmlenc#sha256"/>
        <DigestValue>qhowGze+g4opHcDnisjVv4Afrea4AkzBBHupo6oh50o=</DigestValue>
      </Reference>
      <Reference URI="/ppt/media/image56.jpeg?ContentType=image/jpeg">
        <DigestMethod Algorithm="http://www.w3.org/2001/04/xmlenc#sha256"/>
        <DigestValue>kikkymqO+Gl4dVv3cs2+t+8fElpzUlt+CBupGQrKmx8=</DigestValue>
      </Reference>
      <Reference URI="/ppt/media/image57.jpeg?ContentType=image/jpeg">
        <DigestMethod Algorithm="http://www.w3.org/2001/04/xmlenc#sha256"/>
        <DigestValue>hjn396CWVjaXA+93I/Bjyj0zMOIDhLmnfWkLAqpGK6A=</DigestValue>
      </Reference>
      <Reference URI="/ppt/media/image6.png?ContentType=image/png">
        <DigestMethod Algorithm="http://www.w3.org/2001/04/xmlenc#sha256"/>
        <DigestValue>hBMTJEc74jccggQzV2CB0wInDVzL1wudOjU+HktkIeg=</DigestValue>
      </Reference>
      <Reference URI="/ppt/media/image7.png?ContentType=image/png">
        <DigestMethod Algorithm="http://www.w3.org/2001/04/xmlenc#sha256"/>
        <DigestValue>yAw2MGsNVDoAFW9CBSMTtNcncVam38Lw7o5UNtaI4K0=</DigestValue>
      </Reference>
      <Reference URI="/ppt/media/image8.jpeg?ContentType=image/jpeg">
        <DigestMethod Algorithm="http://www.w3.org/2001/04/xmlenc#sha256"/>
        <DigestValue>IwC9pBe40fJnxMnwL2d0QDcdAao3RL0+pmkLUTOdV0Y=</DigestValue>
      </Reference>
      <Reference URI="/ppt/media/image9.jpeg?ContentType=image/jpeg">
        <DigestMethod Algorithm="http://www.w3.org/2001/04/xmlenc#sha256"/>
        <DigestValue>V8oUbDjJL8aT18g7pkZgYwwzpizYQtq/AA6E8MhITxM=</DigestValue>
      </Reference>
      <Reference URI="/ppt/media/media1.m4a?ContentType=audio/mp4">
        <DigestMethod Algorithm="http://www.w3.org/2001/04/xmlenc#sha256"/>
        <DigestValue>mB8+0CiWITp6nqoUnqDadBWHj9iBmIJ2nsPJinHX+Pw=</DigestValue>
      </Reference>
      <Reference URI="/ppt/media/media10.m4a?ContentType=audio/mp4">
        <DigestMethod Algorithm="http://www.w3.org/2001/04/xmlenc#sha256"/>
        <DigestValue>+ZbhEAz6gAdORgCtNG4PT3CfYwQ0qWA1sHU1h8MeUNk=</DigestValue>
      </Reference>
      <Reference URI="/ppt/media/media11.m4a?ContentType=audio/mp4">
        <DigestMethod Algorithm="http://www.w3.org/2001/04/xmlenc#sha256"/>
        <DigestValue>nwZ7nKOgivwAKM/0jUDuKZtlOSNhmuimu7a4XdgWaFw=</DigestValue>
      </Reference>
      <Reference URI="/ppt/media/media12.m4a?ContentType=audio/mp4">
        <DigestMethod Algorithm="http://www.w3.org/2001/04/xmlenc#sha256"/>
        <DigestValue>YppkUtTmIkN1GAjzaL2c4LRxUMa91vxWkkB0m6vqvx8=</DigestValue>
      </Reference>
      <Reference URI="/ppt/media/media13.m4a?ContentType=audio/mp4">
        <DigestMethod Algorithm="http://www.w3.org/2001/04/xmlenc#sha256"/>
        <DigestValue>wFmNIosRmnuK3ykk8E6yAIu88SRkBA/4hi1kM/wpcrU=</DigestValue>
      </Reference>
      <Reference URI="/ppt/media/media14.m4a?ContentType=audio/mp4">
        <DigestMethod Algorithm="http://www.w3.org/2001/04/xmlenc#sha256"/>
        <DigestValue>u27mfYCj5gN5lTOf5crgoa+J++ek7BTHgTCGouDKGO4=</DigestValue>
      </Reference>
      <Reference URI="/ppt/media/media15.m4a?ContentType=audio/mp4">
        <DigestMethod Algorithm="http://www.w3.org/2001/04/xmlenc#sha256"/>
        <DigestValue>3TCmjYgTXxWEPHcNJXn0lRjsH1P/l+xsO1xOtFAqHy8=</DigestValue>
      </Reference>
      <Reference URI="/ppt/media/media16.m4a?ContentType=audio/mp4">
        <DigestMethod Algorithm="http://www.w3.org/2001/04/xmlenc#sha256"/>
        <DigestValue>hluktHJSmMvPK7UbaisGWo/dD34vEm08FIS3AktCwnk=</DigestValue>
      </Reference>
      <Reference URI="/ppt/media/media17.m4a?ContentType=audio/mp4">
        <DigestMethod Algorithm="http://www.w3.org/2001/04/xmlenc#sha256"/>
        <DigestValue>bMkqX4zYswrFZpFsW8QI+2bUr9vYNYhlUGLCAmGxRiI=</DigestValue>
      </Reference>
      <Reference URI="/ppt/media/media18.m4a?ContentType=audio/mp4">
        <DigestMethod Algorithm="http://www.w3.org/2001/04/xmlenc#sha256"/>
        <DigestValue>WUMShKX0pE0Omb78GBFW5qvg0mNXJWiOJsdjz2FRw4w=</DigestValue>
      </Reference>
      <Reference URI="/ppt/media/media19.m4a?ContentType=audio/mp4">
        <DigestMethod Algorithm="http://www.w3.org/2001/04/xmlenc#sha256"/>
        <DigestValue>8IaYwl22hopMibPBD6FBsE2U1mqbaUinrWYIur35jgI=</DigestValue>
      </Reference>
      <Reference URI="/ppt/media/media2.m4a?ContentType=audio/mp4">
        <DigestMethod Algorithm="http://www.w3.org/2001/04/xmlenc#sha256"/>
        <DigestValue>KcfAjjjewQ31V7O32Sc4lzLi2ZYb7OpRgPupxZXAQRM=</DigestValue>
      </Reference>
      <Reference URI="/ppt/media/media20.m4a?ContentType=audio/mp4">
        <DigestMethod Algorithm="http://www.w3.org/2001/04/xmlenc#sha256"/>
        <DigestValue>zl15FMN/e6LTg0pIe/7ylBBTY/GeRkLcJzzpp8MYZfg=</DigestValue>
      </Reference>
      <Reference URI="/ppt/media/media21.m4a?ContentType=audio/mp4">
        <DigestMethod Algorithm="http://www.w3.org/2001/04/xmlenc#sha256"/>
        <DigestValue>YN+jeRP5ru16ay0Rtnssl3i9KA2IoOuupmZkeiu+HU0=</DigestValue>
      </Reference>
      <Reference URI="/ppt/media/media22.m4a?ContentType=audio/mp4">
        <DigestMethod Algorithm="http://www.w3.org/2001/04/xmlenc#sha256"/>
        <DigestValue>MMs1R8hPip5PdGl7A21fkfuaYajD37IWIV6GZvH88b4=</DigestValue>
      </Reference>
      <Reference URI="/ppt/media/media23.m4a?ContentType=audio/mp4">
        <DigestMethod Algorithm="http://www.w3.org/2001/04/xmlenc#sha256"/>
        <DigestValue>7f/hhSQ+b7EL1jKLWk2esT0d8BO9SWEaNUPyjlHq8m4=</DigestValue>
      </Reference>
      <Reference URI="/ppt/media/media24.m4a?ContentType=audio/mp4">
        <DigestMethod Algorithm="http://www.w3.org/2001/04/xmlenc#sha256"/>
        <DigestValue>6PPET7Nf4V0FEs3rb4a3pkFtNtqzFmTHISXpuFGMbW8=</DigestValue>
      </Reference>
      <Reference URI="/ppt/media/media25.m4a?ContentType=audio/mp4">
        <DigestMethod Algorithm="http://www.w3.org/2001/04/xmlenc#sha256"/>
        <DigestValue>CVSJ96mViOSWgUoeuY31qoblpCjaKvc1fZbJc3CPLAY=</DigestValue>
      </Reference>
      <Reference URI="/ppt/media/media26.m4a?ContentType=audio/mp4">
        <DigestMethod Algorithm="http://www.w3.org/2001/04/xmlenc#sha256"/>
        <DigestValue>vNPo3PNlD15IQTXWJk7iI+EsugJixX8WMc+Jid0jLYw=</DigestValue>
      </Reference>
      <Reference URI="/ppt/media/media3.m4a?ContentType=audio/mp4">
        <DigestMethod Algorithm="http://www.w3.org/2001/04/xmlenc#sha256"/>
        <DigestValue>cW+ss8rugbXR6Ahn52CpL1eWgaiEdoffVTYMqR4h09g=</DigestValue>
      </Reference>
      <Reference URI="/ppt/media/media4.m4a?ContentType=audio/mp4">
        <DigestMethod Algorithm="http://www.w3.org/2001/04/xmlenc#sha256"/>
        <DigestValue>mOdAnb/Iwpm1BNwlyh8nzcqmQgltl+2c5oCU+TBdEy4=</DigestValue>
      </Reference>
      <Reference URI="/ppt/media/media5.m4a?ContentType=audio/mp4">
        <DigestMethod Algorithm="http://www.w3.org/2001/04/xmlenc#sha256"/>
        <DigestValue>h216rfSeNUfG3Ni+CM4JK1QB/o5JYOyNH6A5HVw91g4=</DigestValue>
      </Reference>
      <Reference URI="/ppt/media/media6.m4a?ContentType=audio/mp4">
        <DigestMethod Algorithm="http://www.w3.org/2001/04/xmlenc#sha256"/>
        <DigestValue>ynV1mUYvgaQVr/vyQgjd7iiIEU+f0fEzQRs8AUmj/SI=</DigestValue>
      </Reference>
      <Reference URI="/ppt/media/media7.m4a?ContentType=audio/mp4">
        <DigestMethod Algorithm="http://www.w3.org/2001/04/xmlenc#sha256"/>
        <DigestValue>/3EmL/FkKOFCN/Y5T/icg/wjoHriHW/3lWfRm9Z4iBw=</DigestValue>
      </Reference>
      <Reference URI="/ppt/media/media8.m4a?ContentType=audio/mp4">
        <DigestMethod Algorithm="http://www.w3.org/2001/04/xmlenc#sha256"/>
        <DigestValue>IPM2BLt7E+36XifDQ+r5dsyVspVe2aZFQ9n4Ctqe0+I=</DigestValue>
      </Reference>
      <Reference URI="/ppt/media/media9.m4a?ContentType=audio/mp4">
        <DigestMethod Algorithm="http://www.w3.org/2001/04/xmlenc#sha256"/>
        <DigestValue>ir0XXRUwWcRM0N1q8+mG5jHdbffnMepADWcYAkT7vF8=</DigestValue>
      </Reference>
      <Reference URI="/ppt/notesMasters/_rels/notes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dgNIANArgw1amMI4snyqIuLk+GBDpxdgTLn+jmEU+Gw=</DigestValue>
      </Reference>
      <Reference URI="/ppt/notesMasters/notesMaster1.xml?ContentType=application/vnd.openxmlformats-officedocument.presentationml.notesMaster+xml">
        <DigestMethod Algorithm="http://www.w3.org/2001/04/xmlenc#sha256"/>
        <DigestValue>WajhCVnKG7ORn/a1fnDtD68aqLXZKXW57tYtnVFVwKw=</DigestValue>
      </Reference>
      <Reference URI="/ppt/notesSlides/_rels/notes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EeS/XBqpLAllF55eGQWaUomRkiQmZbvjHd/xP4rD1Jg=</DigestValue>
      </Reference>
      <Reference URI="/ppt/notesSlides/_rels/notesSlide1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t4SrMhMGRArfvjxb5hkqoXSGY/GrV7viGGNv3Y3DvzA=</DigestValue>
      </Reference>
      <Reference URI="/ppt/notesSlides/_rels/notesSlide1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LJD9r9ApfNJxBHgU6wW19C3I+pz+O9CG3OLlv5yKNCA=</DigestValue>
      </Reference>
      <Reference URI="/ppt/notesSlides/_rels/notesSlide1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MtZtQSBebPm6D6W+ToEUhPQ2i5YEmsBx/1d5A5K47/A=</DigestValue>
      </Reference>
      <Reference URI="/ppt/notesSlides/_rels/notesSlide1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5ml6lPEfIXKvIooNILmulborvv6c8/pTdR+GFfG2gyM=</DigestValue>
      </Reference>
      <Reference URI="/ppt/notesSlides/_rels/notesSlide1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VLNaV+o50gKe0P8OXoiV/yuPNjkOUq1P2pyCC1Esrx4=</DigestValue>
      </Reference>
      <Reference URI="/ppt/notesSlides/_rels/notesSlide1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mUGCtgSVj6b7Yos8oVJ3z2wQZIq9nWG+dUNxGmSKwQI=</DigestValue>
      </Reference>
      <Reference URI="/ppt/notesSlides/_rels/notesSlide1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07i/d5H+TMjpFUtOZ/iIQpNGCMBVMmmn0IlYjlcaDUU=</DigestValue>
      </Reference>
      <Reference URI="/ppt/notesSlides/_rels/notesSlide1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3Vu5lrpp3Q5f39dXJxCFCbwRWfIoL59w8wNTMNWxeUo=</DigestValue>
      </Reference>
      <Reference URI="/ppt/notesSlides/_rels/notesSlide1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qAhTmNYwx+xyN/dLaEnpwBTY9AcU4mu8++Nzi6LHk1s=</DigestValue>
      </Reference>
      <Reference URI="/ppt/notesSlides/_rels/notesSlide1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YzaJgsaDgvGhRaFSb1E695U4ltDTfniBUm7Gddzjibo=</DigestValue>
      </Reference>
      <Reference URI="/ppt/notesSlides/_rels/notesSlide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4LhxDTPvfXb9ydVFieuQdFYk+yT9fHUWrCKWprtpvCY=</DigestValue>
      </Reference>
      <Reference URI="/ppt/notesSlides/_rels/notesSlide2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TBfn2h3Vn35SKPsDVnRgGPHEQMcPhXmGFa99ta03Y18=</DigestValue>
      </Reference>
      <Reference URI="/ppt/notesSlides/_rels/notesSlide2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ihQ5+dt5OgH17TLYuLPbLMQBxOLXhES5/k4M9Hvj6Bs=</DigestValue>
      </Reference>
      <Reference URI="/ppt/notesSlides/_rels/notesSlide2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obFBTCb2NB7OwPiwEKSRyXTjRUCdV3fdwlW20G5Dc6A=</DigestValue>
      </Reference>
      <Reference URI="/ppt/notesSlides/_rels/notesSlide2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59/QlG4BApfFQsDhnWqTssSirjBCTRsXzfuSC5EL4Fc=</DigestValue>
      </Reference>
      <Reference URI="/ppt/notesSlides/_rels/notesSlide2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ERoXCVgJoyK9NbTaKKj3j3lsJjOewjQj0Hpaq3mW1lc=</DigestValue>
      </Reference>
      <Reference URI="/ppt/notesSlides/_rels/notesSlide2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jFniGvVtA0NSLNI24q2r1LBr6WcXEvqP9rRbsxiSG+M=</DigestValue>
      </Reference>
      <Reference URI="/ppt/notesSlides/_rels/notesSlide2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1BPyxV6TIsv5NtdZK1om2m/RRp1hV/nvbBALZDOKFX8=</DigestValue>
      </Reference>
      <Reference URI="/ppt/notesSlides/_rels/notesSlide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9wTHvE6ZN/xvJrAG6D1pCq6vnFSQ4LhGR6Qfw5OsLF8=</DigestValue>
      </Reference>
      <Reference URI="/ppt/notesSlides/_rels/notesSlide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AgAgNVMcvWd5J7b5DC+SX7VqNVGiqM5+3R55bsMMkm4=</DigestValue>
      </Reference>
      <Reference URI="/ppt/notesSlides/_rels/notesSlide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Qbx2/kUayG2sCMVMUwisSjX4qdyqAkLD84NiRqLoxLo=</DigestValue>
      </Reference>
      <Reference URI="/ppt/notesSlides/_rels/notesSlide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YK8FxVa1xWFgO62UR8D0Bkb7JpzP+2+6Tgu117aVP8Q=</DigestValue>
      </Reference>
      <Reference URI="/ppt/notesSlides/_rels/notesSlide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Jlylh7j4/cTmIDMP3aOpMgUeDyTZLdst5XVax+AWNWI=</DigestValue>
      </Reference>
      <Reference URI="/ppt/notesSlides/_rels/notesSlide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QnksgCoEn+kNlfsDtZNCvnOpdRQA8EFa433/xc5jmhU=</DigestValue>
      </Reference>
      <Reference URI="/ppt/notesSlides/_rels/notesSlide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vxrj2MU/FQYGDSpoOIJiD+wrhH3ySJct3C+lC2ORnNk=</DigestValue>
      </Reference>
      <Reference URI="/ppt/notesSlides/notesSlide1.xml?ContentType=application/vnd.openxmlformats-officedocument.presentationml.notesSlide+xml">
        <DigestMethod Algorithm="http://www.w3.org/2001/04/xmlenc#sha256"/>
        <DigestValue>gN/Bwnh3PKTBPFpAHCJ0LUoutrN15/Rriso7BfrXaNc=</DigestValue>
      </Reference>
      <Reference URI="/ppt/notesSlides/notesSlide10.xml?ContentType=application/vnd.openxmlformats-officedocument.presentationml.notesSlide+xml">
        <DigestMethod Algorithm="http://www.w3.org/2001/04/xmlenc#sha256"/>
        <DigestValue>r1mUz2o/WGUKzsm0doftjTALB+japn757GwLDXKLspM=</DigestValue>
      </Reference>
      <Reference URI="/ppt/notesSlides/notesSlide11.xml?ContentType=application/vnd.openxmlformats-officedocument.presentationml.notesSlide+xml">
        <DigestMethod Algorithm="http://www.w3.org/2001/04/xmlenc#sha256"/>
        <DigestValue>k1ljvFIKLfynr0pJu2TyUwJ7Us8bGPLAmx2/vkSVxp4=</DigestValue>
      </Reference>
      <Reference URI="/ppt/notesSlides/notesSlide12.xml?ContentType=application/vnd.openxmlformats-officedocument.presentationml.notesSlide+xml">
        <DigestMethod Algorithm="http://www.w3.org/2001/04/xmlenc#sha256"/>
        <DigestValue>BTn1zm0eJRzQ+WI1Y5zgblJk93GyLuUpW135iU3sCEc=</DigestValue>
      </Reference>
      <Reference URI="/ppt/notesSlides/notesSlide13.xml?ContentType=application/vnd.openxmlformats-officedocument.presentationml.notesSlide+xml">
        <DigestMethod Algorithm="http://www.w3.org/2001/04/xmlenc#sha256"/>
        <DigestValue>CkCRGquhv4e2izXcyD/WgzSnl6ozV+TfajuLtpQNRrc=</DigestValue>
      </Reference>
      <Reference URI="/ppt/notesSlides/notesSlide14.xml?ContentType=application/vnd.openxmlformats-officedocument.presentationml.notesSlide+xml">
        <DigestMethod Algorithm="http://www.w3.org/2001/04/xmlenc#sha256"/>
        <DigestValue>mGBz0EKpEhWR0/oXadWXh1ZdITSavnUIGIXrbJGwDSM=</DigestValue>
      </Reference>
      <Reference URI="/ppt/notesSlides/notesSlide15.xml?ContentType=application/vnd.openxmlformats-officedocument.presentationml.notesSlide+xml">
        <DigestMethod Algorithm="http://www.w3.org/2001/04/xmlenc#sha256"/>
        <DigestValue>7dMGwBWsLp/ChJHDNvP62rePX8FbRuvgruhmew08DAQ=</DigestValue>
      </Reference>
      <Reference URI="/ppt/notesSlides/notesSlide16.xml?ContentType=application/vnd.openxmlformats-officedocument.presentationml.notesSlide+xml">
        <DigestMethod Algorithm="http://www.w3.org/2001/04/xmlenc#sha256"/>
        <DigestValue>YVPWbhZ+7dAoAWnTaVDHk2XRNZIa7Or+nH9eGEtf4zs=</DigestValue>
      </Reference>
      <Reference URI="/ppt/notesSlides/notesSlide17.xml?ContentType=application/vnd.openxmlformats-officedocument.presentationml.notesSlide+xml">
        <DigestMethod Algorithm="http://www.w3.org/2001/04/xmlenc#sha256"/>
        <DigestValue>1i3gzWD/RpnnTkRAGbG2D2gSdCbCNwrlw4xpuqHt9H4=</DigestValue>
      </Reference>
      <Reference URI="/ppt/notesSlides/notesSlide18.xml?ContentType=application/vnd.openxmlformats-officedocument.presentationml.notesSlide+xml">
        <DigestMethod Algorithm="http://www.w3.org/2001/04/xmlenc#sha256"/>
        <DigestValue>0F/F8+JEiM5daEYXsETvmPxgp4ANeEl8J8ZvcFRpHmA=</DigestValue>
      </Reference>
      <Reference URI="/ppt/notesSlides/notesSlide19.xml?ContentType=application/vnd.openxmlformats-officedocument.presentationml.notesSlide+xml">
        <DigestMethod Algorithm="http://www.w3.org/2001/04/xmlenc#sha256"/>
        <DigestValue>dDUIMpCuDsedXeHkVT7Qlh9m/Gsv8XuZkLplWCl1tiE=</DigestValue>
      </Reference>
      <Reference URI="/ppt/notesSlides/notesSlide2.xml?ContentType=application/vnd.openxmlformats-officedocument.presentationml.notesSlide+xml">
        <DigestMethod Algorithm="http://www.w3.org/2001/04/xmlenc#sha256"/>
        <DigestValue>NuksM3pobvql454lkzJdr6dgEkhbBOp3F1S/oq1B/uk=</DigestValue>
      </Reference>
      <Reference URI="/ppt/notesSlides/notesSlide20.xml?ContentType=application/vnd.openxmlformats-officedocument.presentationml.notesSlide+xml">
        <DigestMethod Algorithm="http://www.w3.org/2001/04/xmlenc#sha256"/>
        <DigestValue>ISpX3MKm4DE6k/Gz3kjNjjVb4SGFutmQkvI6JsLXBzw=</DigestValue>
      </Reference>
      <Reference URI="/ppt/notesSlides/notesSlide21.xml?ContentType=application/vnd.openxmlformats-officedocument.presentationml.notesSlide+xml">
        <DigestMethod Algorithm="http://www.w3.org/2001/04/xmlenc#sha256"/>
        <DigestValue>/3ouiKDSoId18G8hSQ2XJUWeikGGnuE+QsSfLQOpiGw=</DigestValue>
      </Reference>
      <Reference URI="/ppt/notesSlides/notesSlide22.xml?ContentType=application/vnd.openxmlformats-officedocument.presentationml.notesSlide+xml">
        <DigestMethod Algorithm="http://www.w3.org/2001/04/xmlenc#sha256"/>
        <DigestValue>3JZjqVUoGvHMlAdHD7sKs3eM38q9zYazmBo2yL+/Sk0=</DigestValue>
      </Reference>
      <Reference URI="/ppt/notesSlides/notesSlide23.xml?ContentType=application/vnd.openxmlformats-officedocument.presentationml.notesSlide+xml">
        <DigestMethod Algorithm="http://www.w3.org/2001/04/xmlenc#sha256"/>
        <DigestValue>y+DQV2HvyHNYpUBlzEizglFgzjbLrZR+rFSI8AbUOIU=</DigestValue>
      </Reference>
      <Reference URI="/ppt/notesSlides/notesSlide24.xml?ContentType=application/vnd.openxmlformats-officedocument.presentationml.notesSlide+xml">
        <DigestMethod Algorithm="http://www.w3.org/2001/04/xmlenc#sha256"/>
        <DigestValue>q+QZRHEIStL1k1y6C5eglrR7ifhJl3vWAD4ImjJNua8=</DigestValue>
      </Reference>
      <Reference URI="/ppt/notesSlides/notesSlide25.xml?ContentType=application/vnd.openxmlformats-officedocument.presentationml.notesSlide+xml">
        <DigestMethod Algorithm="http://www.w3.org/2001/04/xmlenc#sha256"/>
        <DigestValue>OZydfqIvM5l3khWOGmmfeVdiakEWMhJ6Yl46LSruHco=</DigestValue>
      </Reference>
      <Reference URI="/ppt/notesSlides/notesSlide26.xml?ContentType=application/vnd.openxmlformats-officedocument.presentationml.notesSlide+xml">
        <DigestMethod Algorithm="http://www.w3.org/2001/04/xmlenc#sha256"/>
        <DigestValue>C9FvSH5BrKfm3GIMZvcf/uM+wgRMGcWa10pZKXI60Xc=</DigestValue>
      </Reference>
      <Reference URI="/ppt/notesSlides/notesSlide3.xml?ContentType=application/vnd.openxmlformats-officedocument.presentationml.notesSlide+xml">
        <DigestMethod Algorithm="http://www.w3.org/2001/04/xmlenc#sha256"/>
        <DigestValue>PuHNqXe3DMnvwIIPuwOKCxHrqpOuDRNPOThqFXRXeng=</DigestValue>
      </Reference>
      <Reference URI="/ppt/notesSlides/notesSlide4.xml?ContentType=application/vnd.openxmlformats-officedocument.presentationml.notesSlide+xml">
        <DigestMethod Algorithm="http://www.w3.org/2001/04/xmlenc#sha256"/>
        <DigestValue>7lA5vs4OS3QYdDAZfHC7P9H3REn3mpy698P1Pp/iWto=</DigestValue>
      </Reference>
      <Reference URI="/ppt/notesSlides/notesSlide5.xml?ContentType=application/vnd.openxmlformats-officedocument.presentationml.notesSlide+xml">
        <DigestMethod Algorithm="http://www.w3.org/2001/04/xmlenc#sha256"/>
        <DigestValue>9HZKe7EyskMAp2yv1UZ/9SFmYy04zD0Xq856xDURXZo=</DigestValue>
      </Reference>
      <Reference URI="/ppt/notesSlides/notesSlide6.xml?ContentType=application/vnd.openxmlformats-officedocument.presentationml.notesSlide+xml">
        <DigestMethod Algorithm="http://www.w3.org/2001/04/xmlenc#sha256"/>
        <DigestValue>IUsfxbgMXVM25YrGlqzg+4jcVQkiakJXAMIGxAa89+4=</DigestValue>
      </Reference>
      <Reference URI="/ppt/notesSlides/notesSlide7.xml?ContentType=application/vnd.openxmlformats-officedocument.presentationml.notesSlide+xml">
        <DigestMethod Algorithm="http://www.w3.org/2001/04/xmlenc#sha256"/>
        <DigestValue>cIHsjzaPH99hq5OM0KlaIyEGDaOI55Ld29WVpAA5zT0=</DigestValue>
      </Reference>
      <Reference URI="/ppt/notesSlides/notesSlide8.xml?ContentType=application/vnd.openxmlformats-officedocument.presentationml.notesSlide+xml">
        <DigestMethod Algorithm="http://www.w3.org/2001/04/xmlenc#sha256"/>
        <DigestValue>HhYchdbOtP0RpWt+ltmSqhWIYTy3jtNdsyXewuoeYa8=</DigestValue>
      </Reference>
      <Reference URI="/ppt/notesSlides/notesSlide9.xml?ContentType=application/vnd.openxmlformats-officedocument.presentationml.notesSlide+xml">
        <DigestMethod Algorithm="http://www.w3.org/2001/04/xmlenc#sha256"/>
        <DigestValue>Vs+PBrmaWHk5d+MAGgJ+pRUW5jFL6BoHm3zNperaOMc=</DigestValue>
      </Reference>
      <Reference URI="/ppt/presentation.xml?ContentType=application/vnd.openxmlformats-officedocument.presentationml.presentation.main+xml">
        <DigestMethod Algorithm="http://www.w3.org/2001/04/xmlenc#sha256"/>
        <DigestValue>oDOCDep/Qkyo1OdrofEMHcyU5TGJNvdIFeQuGlpkt8Y=</DigestValue>
      </Reference>
      <Reference URI="/ppt/presProps.xml?ContentType=application/vnd.openxmlformats-officedocument.presentationml.presProps+xml">
        <DigestMethod Algorithm="http://www.w3.org/2001/04/xmlenc#sha256"/>
        <DigestValue>ZRxXSUpYqk+SdK8qyI7PQqhzTnm2D/ieLLTZYTKW+6g=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1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1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1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1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QOJJDD3xt2tcma0nnEUjsL230jggfyXTUcj25jySgRc=</DigestValue>
      </Reference>
      <Reference URI="/ppt/slideLayouts/_rels/slideLayout1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1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1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1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1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1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2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2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2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2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2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2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2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2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2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2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3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3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3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3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3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3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slideLayout1.xml?ContentType=application/vnd.openxmlformats-officedocument.presentationml.slideLayout+xml">
        <DigestMethod Algorithm="http://www.w3.org/2001/04/xmlenc#sha256"/>
        <DigestValue>Oqjxs6C2MyktE8ltMmRFQ6KWcpDht/pkupaj7Ar23Bo=</DigestValue>
      </Reference>
      <Reference URI="/ppt/slideLayouts/slideLayout10.xml?ContentType=application/vnd.openxmlformats-officedocument.presentationml.slideLayout+xml">
        <DigestMethod Algorithm="http://www.w3.org/2001/04/xmlenc#sha256"/>
        <DigestValue>MY2+IdsofPj1D/sqpH7+ySAOZfaKSDawAvbplrMqE8E=</DigestValue>
      </Reference>
      <Reference URI="/ppt/slideLayouts/slideLayout11.xml?ContentType=application/vnd.openxmlformats-officedocument.presentationml.slideLayout+xml">
        <DigestMethod Algorithm="http://www.w3.org/2001/04/xmlenc#sha256"/>
        <DigestValue>Oly7iEadi6Rgrxk7GcniqSCc28ZkM0utFPPVKpNsl0w=</DigestValue>
      </Reference>
      <Reference URI="/ppt/slideLayouts/slideLayout12.xml?ContentType=application/vnd.openxmlformats-officedocument.presentationml.slideLayout+xml">
        <DigestMethod Algorithm="http://www.w3.org/2001/04/xmlenc#sha256"/>
        <DigestValue>T989QqxT2Ql+V+av1cO9aO2iBX43e4+pioIPvSdJQKQ=</DigestValue>
      </Reference>
      <Reference URI="/ppt/slideLayouts/slideLayout13.xml?ContentType=application/vnd.openxmlformats-officedocument.presentationml.slideLayout+xml">
        <DigestMethod Algorithm="http://www.w3.org/2001/04/xmlenc#sha256"/>
        <DigestValue>at3duQh6EwX+7o/PMYyLNhvJ5Kf6BhZTOD0X0WkuaQM=</DigestValue>
      </Reference>
      <Reference URI="/ppt/slideLayouts/slideLayout14.xml?ContentType=application/vnd.openxmlformats-officedocument.presentationml.slideLayout+xml">
        <DigestMethod Algorithm="http://www.w3.org/2001/04/xmlenc#sha256"/>
        <DigestValue>T3kW59zE/BlIDTY3/ogT95IP80ElT/MpqeD48s9waPQ=</DigestValue>
      </Reference>
      <Reference URI="/ppt/slideLayouts/slideLayout15.xml?ContentType=application/vnd.openxmlformats-officedocument.presentationml.slideLayout+xml">
        <DigestMethod Algorithm="http://www.w3.org/2001/04/xmlenc#sha256"/>
        <DigestValue>01pKFgTQNJhBLWglup3znXsJxm0+4y6pQrV/lHHMlOY=</DigestValue>
      </Reference>
      <Reference URI="/ppt/slideLayouts/slideLayout16.xml?ContentType=application/vnd.openxmlformats-officedocument.presentationml.slideLayout+xml">
        <DigestMethod Algorithm="http://www.w3.org/2001/04/xmlenc#sha256"/>
        <DigestValue>kA3UT1BmkDea5oB6rJwkqbKmp9pwRvY6nlnNX/4qNMA=</DigestValue>
      </Reference>
      <Reference URI="/ppt/slideLayouts/slideLayout17.xml?ContentType=application/vnd.openxmlformats-officedocument.presentationml.slideLayout+xml">
        <DigestMethod Algorithm="http://www.w3.org/2001/04/xmlenc#sha256"/>
        <DigestValue>WbKZ9uMDvSJ4PzRwvZLD2Lkg7y17N6qOcX5h5Z3kbnc=</DigestValue>
      </Reference>
      <Reference URI="/ppt/slideLayouts/slideLayout18.xml?ContentType=application/vnd.openxmlformats-officedocument.presentationml.slideLayout+xml">
        <DigestMethod Algorithm="http://www.w3.org/2001/04/xmlenc#sha256"/>
        <DigestValue>zn5Z+j6UpE7L+4w+emSBXuP1IsOXE+gENDyX6hcHk2s=</DigestValue>
      </Reference>
      <Reference URI="/ppt/slideLayouts/slideLayout19.xml?ContentType=application/vnd.openxmlformats-officedocument.presentationml.slideLayout+xml">
        <DigestMethod Algorithm="http://www.w3.org/2001/04/xmlenc#sha256"/>
        <DigestValue>r0F7cXvlWYDYMgQ5GFi0HmEh4DbLLTbhFAoOizTeA0A=</DigestValue>
      </Reference>
      <Reference URI="/ppt/slideLayouts/slideLayout2.xml?ContentType=application/vnd.openxmlformats-officedocument.presentationml.slideLayout+xml">
        <DigestMethod Algorithm="http://www.w3.org/2001/04/xmlenc#sha256"/>
        <DigestValue>bzfa2YmDjmCohwwc6ttbwTHNhcNF/17I8iEv6irpWN4=</DigestValue>
      </Reference>
      <Reference URI="/ppt/slideLayouts/slideLayout20.xml?ContentType=application/vnd.openxmlformats-officedocument.presentationml.slideLayout+xml">
        <DigestMethod Algorithm="http://www.w3.org/2001/04/xmlenc#sha256"/>
        <DigestValue>a/utrCzXAUPGle8R7Ufqw4lc1YZ8AHaIA6YQ8oBgSG4=</DigestValue>
      </Reference>
      <Reference URI="/ppt/slideLayouts/slideLayout21.xml?ContentType=application/vnd.openxmlformats-officedocument.presentationml.slideLayout+xml">
        <DigestMethod Algorithm="http://www.w3.org/2001/04/xmlenc#sha256"/>
        <DigestValue>4G2Zbhbu2YT9AeqBJfBSZ64riXIwfp4vTJ8SpYv/Apw=</DigestValue>
      </Reference>
      <Reference URI="/ppt/slideLayouts/slideLayout22.xml?ContentType=application/vnd.openxmlformats-officedocument.presentationml.slideLayout+xml">
        <DigestMethod Algorithm="http://www.w3.org/2001/04/xmlenc#sha256"/>
        <DigestValue>hLNyLlC/4ZhrUgZxLEXyeZ5WHkxTpObquICX6E0IxS0=</DigestValue>
      </Reference>
      <Reference URI="/ppt/slideLayouts/slideLayout23.xml?ContentType=application/vnd.openxmlformats-officedocument.presentationml.slideLayout+xml">
        <DigestMethod Algorithm="http://www.w3.org/2001/04/xmlenc#sha256"/>
        <DigestValue>8TcJn45JCJrDi8oERxB469WFZR7rHF5R29Rexrb6w6U=</DigestValue>
      </Reference>
      <Reference URI="/ppt/slideLayouts/slideLayout24.xml?ContentType=application/vnd.openxmlformats-officedocument.presentationml.slideLayout+xml">
        <DigestMethod Algorithm="http://www.w3.org/2001/04/xmlenc#sha256"/>
        <DigestValue>KJaurPZGzuJTYtXH6/L/dR+A6mTL9CxKkpQ3odC042g=</DigestValue>
      </Reference>
      <Reference URI="/ppt/slideLayouts/slideLayout25.xml?ContentType=application/vnd.openxmlformats-officedocument.presentationml.slideLayout+xml">
        <DigestMethod Algorithm="http://www.w3.org/2001/04/xmlenc#sha256"/>
        <DigestValue>OJyruqJwD8UojRbpA+AX17xIqMjq77xBAeDbhpDJR3U=</DigestValue>
      </Reference>
      <Reference URI="/ppt/slideLayouts/slideLayout26.xml?ContentType=application/vnd.openxmlformats-officedocument.presentationml.slideLayout+xml">
        <DigestMethod Algorithm="http://www.w3.org/2001/04/xmlenc#sha256"/>
        <DigestValue>a0HI+1iIbyKjeungNjG07c1SiJ5p4HhXr3DlEi1DySk=</DigestValue>
      </Reference>
      <Reference URI="/ppt/slideLayouts/slideLayout27.xml?ContentType=application/vnd.openxmlformats-officedocument.presentationml.slideLayout+xml">
        <DigestMethod Algorithm="http://www.w3.org/2001/04/xmlenc#sha256"/>
        <DigestValue>1QyLPWT597JOm5OIPrQhfqZE80KMUMUPemAYX7NkwAw=</DigestValue>
      </Reference>
      <Reference URI="/ppt/slideLayouts/slideLayout28.xml?ContentType=application/vnd.openxmlformats-officedocument.presentationml.slideLayout+xml">
        <DigestMethod Algorithm="http://www.w3.org/2001/04/xmlenc#sha256"/>
        <DigestValue>esI0hL/NVP7rm5sMXNGYjcpwMlKQT5wTLzf7qf5bBK8=</DigestValue>
      </Reference>
      <Reference URI="/ppt/slideLayouts/slideLayout29.xml?ContentType=application/vnd.openxmlformats-officedocument.presentationml.slideLayout+xml">
        <DigestMethod Algorithm="http://www.w3.org/2001/04/xmlenc#sha256"/>
        <DigestValue>ykAkBNwJjL9cN1yEdoqHlXgmoHF/HDDbWyK/6UEvWZM=</DigestValue>
      </Reference>
      <Reference URI="/ppt/slideLayouts/slideLayout3.xml?ContentType=application/vnd.openxmlformats-officedocument.presentationml.slideLayout+xml">
        <DigestMethod Algorithm="http://www.w3.org/2001/04/xmlenc#sha256"/>
        <DigestValue>3McM3kWhJlLPQGg4lwQSu0lyxPVKi/L4BscvGGtxEoQ=</DigestValue>
      </Reference>
      <Reference URI="/ppt/slideLayouts/slideLayout30.xml?ContentType=application/vnd.openxmlformats-officedocument.presentationml.slideLayout+xml">
        <DigestMethod Algorithm="http://www.w3.org/2001/04/xmlenc#sha256"/>
        <DigestValue>kBQNzVJ3wWO/CbjceVQRdIOMiEdnVr2wDutM6KzJozM=</DigestValue>
      </Reference>
      <Reference URI="/ppt/slideLayouts/slideLayout31.xml?ContentType=application/vnd.openxmlformats-officedocument.presentationml.slideLayout+xml">
        <DigestMethod Algorithm="http://www.w3.org/2001/04/xmlenc#sha256"/>
        <DigestValue>9rlis/sCA6PWxtjPf0tzPPZaYvEwpgf7uK8/2/CAqG0=</DigestValue>
      </Reference>
      <Reference URI="/ppt/slideLayouts/slideLayout32.xml?ContentType=application/vnd.openxmlformats-officedocument.presentationml.slideLayout+xml">
        <DigestMethod Algorithm="http://www.w3.org/2001/04/xmlenc#sha256"/>
        <DigestValue>AFu6yPS5vO2eH9XcZp8qzDv7Ypx0L+/XH6pnrPtYi+U=</DigestValue>
      </Reference>
      <Reference URI="/ppt/slideLayouts/slideLayout33.xml?ContentType=application/vnd.openxmlformats-officedocument.presentationml.slideLayout+xml">
        <DigestMethod Algorithm="http://www.w3.org/2001/04/xmlenc#sha256"/>
        <DigestValue>QhXs0EWnZXFhFVG4zuRb49BkaauNLUM1Jvq71unB+Jk=</DigestValue>
      </Reference>
      <Reference URI="/ppt/slideLayouts/slideLayout34.xml?ContentType=application/vnd.openxmlformats-officedocument.presentationml.slideLayout+xml">
        <DigestMethod Algorithm="http://www.w3.org/2001/04/xmlenc#sha256"/>
        <DigestValue>8nLoWL/nu6S7tRByMdI+dE9BxHaizlPnQOygaMS9R0E=</DigestValue>
      </Reference>
      <Reference URI="/ppt/slideLayouts/slideLayout35.xml?ContentType=application/vnd.openxmlformats-officedocument.presentationml.slideLayout+xml">
        <DigestMethod Algorithm="http://www.w3.org/2001/04/xmlenc#sha256"/>
        <DigestValue>RGpb5Clm9IupDe1ax7vdevWdwGSDxG/AttrdGBgOHgs=</DigestValue>
      </Reference>
      <Reference URI="/ppt/slideLayouts/slideLayout4.xml?ContentType=application/vnd.openxmlformats-officedocument.presentationml.slideLayout+xml">
        <DigestMethod Algorithm="http://www.w3.org/2001/04/xmlenc#sha256"/>
        <DigestValue>3i0b87GEnZ+AkG71/9tPZWoCe68okbGoUjkfZ7UKM9U=</DigestValue>
      </Reference>
      <Reference URI="/ppt/slideLayouts/slideLayout5.xml?ContentType=application/vnd.openxmlformats-officedocument.presentationml.slideLayout+xml">
        <DigestMethod Algorithm="http://www.w3.org/2001/04/xmlenc#sha256"/>
        <DigestValue>szcQzOGRjlWjz7vrvg8PXuUJJRxbFRTHv+OU4WXgzAM=</DigestValue>
      </Reference>
      <Reference URI="/ppt/slideLayouts/slideLayout6.xml?ContentType=application/vnd.openxmlformats-officedocument.presentationml.slideLayout+xml">
        <DigestMethod Algorithm="http://www.w3.org/2001/04/xmlenc#sha256"/>
        <DigestValue>UhpTdYULNQIGKXPn8loWSFDMZLiKjnZMCLOhB1VLgSQ=</DigestValue>
      </Reference>
      <Reference URI="/ppt/slideLayouts/slideLayout7.xml?ContentType=application/vnd.openxmlformats-officedocument.presentationml.slideLayout+xml">
        <DigestMethod Algorithm="http://www.w3.org/2001/04/xmlenc#sha256"/>
        <DigestValue>IhJJbWw4D2+1JHaBOFebeFCQatanvkc5AzSd4Hyh8wc=</DigestValue>
      </Reference>
      <Reference URI="/ppt/slideLayouts/slideLayout8.xml?ContentType=application/vnd.openxmlformats-officedocument.presentationml.slideLayout+xml">
        <DigestMethod Algorithm="http://www.w3.org/2001/04/xmlenc#sha256"/>
        <DigestValue>fFd5rAHI/LnVGcqWZff20OwFnXBO0/zENEh63Ar8qco=</DigestValue>
      </Reference>
      <Reference URI="/ppt/slideLayouts/slideLayout9.xml?ContentType=application/vnd.openxmlformats-officedocument.presentationml.slideLayout+xml">
        <DigestMethod Algorithm="http://www.w3.org/2001/04/xmlenc#sha256"/>
        <DigestValue>NPJKmL1sb6RqKgUiVLctkVkOrYuKP78PdIgFT8dx/BY=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1/04/xmlenc#sha256"/>
        <DigestValue>nH02piht8NbxdqGvWxvMRZWUarSEFWv9AcJgCxzerd0=</DigestValue>
      </Reference>
      <Reference URI="/ppt/slideMasters/_rels/slideMaster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</Transform>
          <Transform Algorithm="http://www.w3.org/TR/2001/REC-xml-c14n-20010315"/>
        </Transforms>
        <DigestMethod Algorithm="http://www.w3.org/2001/04/xmlenc#sha256"/>
        <DigestValue>9mWKT5w2hudL7yuLUFTcEPzJ1xSgsA+b++iOhWDRyqM=</DigestValue>
      </Reference>
      <Reference URI="/ppt/slideMasters/_rels/slideMaster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</Transform>
          <Transform Algorithm="http://www.w3.org/TR/2001/REC-xml-c14n-20010315"/>
        </Transforms>
        <DigestMethod Algorithm="http://www.w3.org/2001/04/xmlenc#sha256"/>
        <DigestValue>hKmEuE6OSzvwWyJAiHAbTQFAMMMJGMWGQgPvZPoFk04=</DigestValue>
      </Reference>
      <Reference URI="/ppt/slideMasters/slideMaster1.xml?ContentType=application/vnd.openxmlformats-officedocument.presentationml.slideMaster+xml">
        <DigestMethod Algorithm="http://www.w3.org/2001/04/xmlenc#sha256"/>
        <DigestValue>40xVBxVRsw4InKk7GlI/965BIjvLCyOW9BpAsVrwXK0=</DigestValue>
      </Reference>
      <Reference URI="/ppt/slideMasters/slideMaster2.xml?ContentType=application/vnd.openxmlformats-officedocument.presentationml.slideMaster+xml">
        <DigestMethod Algorithm="http://www.w3.org/2001/04/xmlenc#sha256"/>
        <DigestValue>u+YCQCiY61CN7PGPHpzfL/9vITHJECZLM9Xf/WgnIZU=</DigestValue>
      </Reference>
      <Reference URI="/ppt/slideMasters/slideMaster3.xml?ContentType=application/vnd.openxmlformats-officedocument.presentationml.slideMaster+xml">
        <DigestMethod Algorithm="http://www.w3.org/2001/04/xmlenc#sha256"/>
        <DigestValue>jUsIBnWdl9hEquM3bPrGDLx4U1Fc2qAOmy2Bh/i8XGk=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1/04/xmlenc#sha256"/>
        <DigestValue>gWrLzfaSdKEAjtA6jLpkf4eMNFIEK41g3JFBvDqYPEw=</DigestValue>
      </Reference>
      <Reference URI="/ppt/slides/_rels/slide1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t2hdS6O3vKVsD1ShQ2k/T9hxphIaxKsoyJKPsU4SqkA=</DigestValue>
      </Reference>
      <Reference URI="/ppt/slides/_rels/slide1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1/04/xmlenc#sha256"/>
        <DigestValue>efLY8d9cNJ5disI4kRCXvHAmD6oa4nKiieYgNtsF8QI=</DigestValue>
      </Reference>
      <Reference URI="/ppt/slides/_rels/slide1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1/04/xmlenc#sha256"/>
        <DigestValue>8fWsSIohKZc/6XFSBNadf6e05HnmXCMkM1w2QghGSgs=</DigestValue>
      </Reference>
      <Reference URI="/ppt/slides/_rels/slide1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1/04/xmlenc#sha256"/>
        <DigestValue>IXFxmp1erGgM1XoaUwURAkS69uvo4rsjqp4+o19NfW8=</DigestValue>
      </Reference>
      <Reference URI="/ppt/slides/_rels/slide1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pug7VOR9YEq7qPFYzZbnxiUhWgZj+w38rqZ36YDX8DM=</DigestValue>
      </Reference>
      <Reference URI="/ppt/slides/_rels/slide1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</Transform>
          <Transform Algorithm="http://www.w3.org/TR/2001/REC-xml-c14n-20010315"/>
        </Transforms>
        <DigestMethod Algorithm="http://www.w3.org/2001/04/xmlenc#sha256"/>
        <DigestValue>VIGIx8T/6EACmZ2a2vsC99ICiFbLMvCk+1zgH9UsNpw=</DigestValue>
      </Reference>
      <Reference URI="/ppt/slides/_rels/slide1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1/04/xmlenc#sha256"/>
        <DigestValue>wCAFmjQDGd/C57ZPazt72IfmiSfNNtfIFz73X1b6gKk=</DigestValue>
      </Reference>
      <Reference URI="/ppt/slides/_rels/slide1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mi4Qcxo/R5BAEUHYAF19eNftptxdvhUcXsr3eUSA9J4=</DigestValue>
      </Reference>
      <Reference URI="/ppt/slides/_rels/slide1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1/04/xmlenc#sha256"/>
        <DigestValue>VV/hZXeCd3I6prQCRvuoeZOAx3gp8xfD8yP/8RvaW8Y=</DigestValue>
      </Reference>
      <Reference URI="/ppt/slides/_rels/slide1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1/04/xmlenc#sha256"/>
        <DigestValue>C+yU6iscRfRc1xn58LEtwDtwDb4I5wf2nkcEla/JO5E=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1/04/xmlenc#sha256"/>
        <DigestValue>Rs7K6O0EWd2ZxN7FvPINAtgJhuToVBWg7a0wBmxt+1s=</DigestValue>
      </Reference>
      <Reference URI="/ppt/slides/_rels/slide2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</Transform>
          <Transform Algorithm="http://www.w3.org/TR/2001/REC-xml-c14n-20010315"/>
        </Transforms>
        <DigestMethod Algorithm="http://www.w3.org/2001/04/xmlenc#sha256"/>
        <DigestValue>as72iJn3OUVwSYjQkKv8//yJhsXQ3ORCiHjQP37kbuw=</DigestValue>
      </Reference>
      <Reference URI="/ppt/slides/_rels/slide2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2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</Transform>
          <Transform Algorithm="http://www.w3.org/TR/2001/REC-xml-c14n-20010315"/>
        </Transforms>
        <DigestMethod Algorithm="http://www.w3.org/2001/04/xmlenc#sha256"/>
        <DigestValue>sBCpuvlSUUKuUUdcBYsnMRM9tYU3DKBe42ifZeW+8m0=</DigestValue>
      </Reference>
      <Reference URI="/ppt/slides/_rels/slide2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rn7AiV91QhOlCRUZmzf6lpYqTNRGM7DljR9cheB+GMA=</DigestValue>
      </Reference>
      <Reference URI="/ppt/slides/_rels/slide2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1/04/xmlenc#sha256"/>
        <DigestValue>lMh5gCKqZgfqR2a8uviLd5s6gr0yNDwaoO5+DDKtZLs=</DigestValue>
      </Reference>
      <Reference URI="/ppt/slides/_rels/slide2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10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mFuLiwbvTCXs3QYQqTQn68OF7TFCTNcFTrObrIIWmeU=</DigestValue>
      </Reference>
      <Reference URI="/ppt/slides/_rels/slide2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dfkPfML7VwMj6U84ExJgs+pDjCIbry0s45dTwnUE5+Q=</DigestValue>
      </Reference>
      <Reference URI="/ppt/slides/_rels/slide2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1/04/xmlenc#sha256"/>
        <DigestValue>0/loMgGSe3HYts+cGXk7PT/Kv89G59LoDoxST7VXYBA=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itlWe29l6Qrik703LaTExRGX7mTkquUbfVvqA/xEq5g=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</Transform>
          <Transform Algorithm="http://www.w3.org/TR/2001/REC-xml-c14n-20010315"/>
        </Transforms>
        <DigestMethod Algorithm="http://www.w3.org/2001/04/xmlenc#sha256"/>
        <DigestValue>cbg1AX5VyLlwxardgCkjPhc6EnYnJaF1ILcUDCAQ/zY=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1/04/xmlenc#sha256"/>
        <DigestValue>+DVuu1t9GR+UGE5JBd33jCgQl1W3AzGQozeaYaWSZ0g=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1/04/xmlenc#sha256"/>
        <DigestValue>baBnNPrqBz0PB+YysbqcxwqZdeg8b8P6+zdzUgm2kT0=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</Transform>
          <Transform Algorithm="http://www.w3.org/TR/2001/REC-xml-c14n-20010315"/>
        </Transforms>
        <DigestMethod Algorithm="http://www.w3.org/2001/04/xmlenc#sha256"/>
        <DigestValue>Nc9Nju0e6pQkH4LB0IHz2hKg7DuHuOJg8j3cFTwaHKg=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muO7Zm3+JHHYcekE1Y3f5Cg3sUAZvRUVX+zogxPEvLM=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</Transform>
          <Transform Algorithm="http://www.w3.org/TR/2001/REC-xml-c14n-20010315"/>
        </Transforms>
        <DigestMethod Algorithm="http://www.w3.org/2001/04/xmlenc#sha256"/>
        <DigestValue>sbYxIWLiKrv0naW50nZBTB1rwCnvPDX4Ux/yyENbCK8=</DigestValue>
      </Reference>
      <Reference URI="/ppt/slides/slide1.xml?ContentType=application/vnd.openxmlformats-officedocument.presentationml.slide+xml">
        <DigestMethod Algorithm="http://www.w3.org/2001/04/xmlenc#sha256"/>
        <DigestValue>e9dWAQZCV0abVxdGhnMoKLIpsnZZfbXEE0wlde3Jwjk=</DigestValue>
      </Reference>
      <Reference URI="/ppt/slides/slide10.xml?ContentType=application/vnd.openxmlformats-officedocument.presentationml.slide+xml">
        <DigestMethod Algorithm="http://www.w3.org/2001/04/xmlenc#sha256"/>
        <DigestValue>/skGIrZFRL+4nFqd9LRVkBEKp7+Shl3fUF1lxbGR1/w=</DigestValue>
      </Reference>
      <Reference URI="/ppt/slides/slide11.xml?ContentType=application/vnd.openxmlformats-officedocument.presentationml.slide+xml">
        <DigestMethod Algorithm="http://www.w3.org/2001/04/xmlenc#sha256"/>
        <DigestValue>WXkyB2xdPob06aQknvwds7WFbqNXKpBZsYQFiHGhK7g=</DigestValue>
      </Reference>
      <Reference URI="/ppt/slides/slide12.xml?ContentType=application/vnd.openxmlformats-officedocument.presentationml.slide+xml">
        <DigestMethod Algorithm="http://www.w3.org/2001/04/xmlenc#sha256"/>
        <DigestValue>/PGslT4ZYThK5+3iCbbnDHVBMzZiiVx1mQJ2qJVqxfg=</DigestValue>
      </Reference>
      <Reference URI="/ppt/slides/slide13.xml?ContentType=application/vnd.openxmlformats-officedocument.presentationml.slide+xml">
        <DigestMethod Algorithm="http://www.w3.org/2001/04/xmlenc#sha256"/>
        <DigestValue>5T6gzPEc/9OQwIiBWpuXn89CTcTpmS3UllfDgJzIadU=</DigestValue>
      </Reference>
      <Reference URI="/ppt/slides/slide14.xml?ContentType=application/vnd.openxmlformats-officedocument.presentationml.slide+xml">
        <DigestMethod Algorithm="http://www.w3.org/2001/04/xmlenc#sha256"/>
        <DigestValue>ye/KeUGee+zOZx6DfLrsPxKkX5dAADoiSxJQFYrmee4=</DigestValue>
      </Reference>
      <Reference URI="/ppt/slides/slide15.xml?ContentType=application/vnd.openxmlformats-officedocument.presentationml.slide+xml">
        <DigestMethod Algorithm="http://www.w3.org/2001/04/xmlenc#sha256"/>
        <DigestValue>aWa4kgETeW28xnNu6jkL6d5bs9aliBnRXEA+G7C614k=</DigestValue>
      </Reference>
      <Reference URI="/ppt/slides/slide16.xml?ContentType=application/vnd.openxmlformats-officedocument.presentationml.slide+xml">
        <DigestMethod Algorithm="http://www.w3.org/2001/04/xmlenc#sha256"/>
        <DigestValue>4ALNWKpdaDfQlvi1sKOSRylWllpvIdlUiyw55cmKuGA=</DigestValue>
      </Reference>
      <Reference URI="/ppt/slides/slide17.xml?ContentType=application/vnd.openxmlformats-officedocument.presentationml.slide+xml">
        <DigestMethod Algorithm="http://www.w3.org/2001/04/xmlenc#sha256"/>
        <DigestValue>OE9Hl9RT329C75uSjBhKnkMgJSZEmLJRtwqsFKCIORU=</DigestValue>
      </Reference>
      <Reference URI="/ppt/slides/slide18.xml?ContentType=application/vnd.openxmlformats-officedocument.presentationml.slide+xml">
        <DigestMethod Algorithm="http://www.w3.org/2001/04/xmlenc#sha256"/>
        <DigestValue>d4XKd1TRK7yaK8DKe7S9M2tyWpUn/z6hQYaBdDz40VY=</DigestValue>
      </Reference>
      <Reference URI="/ppt/slides/slide19.xml?ContentType=application/vnd.openxmlformats-officedocument.presentationml.slide+xml">
        <DigestMethod Algorithm="http://www.w3.org/2001/04/xmlenc#sha256"/>
        <DigestValue>iIY6R839oVcimxqZmLDst3MCyAIJBiyk6az3qObVyZM=</DigestValue>
      </Reference>
      <Reference URI="/ppt/slides/slide2.xml?ContentType=application/vnd.openxmlformats-officedocument.presentationml.slide+xml">
        <DigestMethod Algorithm="http://www.w3.org/2001/04/xmlenc#sha256"/>
        <DigestValue>Tcu5quS2XVX3tyuUU8Qf5nVrudhoP27NPtn9+1TKVXY=</DigestValue>
      </Reference>
      <Reference URI="/ppt/slides/slide20.xml?ContentType=application/vnd.openxmlformats-officedocument.presentationml.slide+xml">
        <DigestMethod Algorithm="http://www.w3.org/2001/04/xmlenc#sha256"/>
        <DigestValue>PfiB9d6B1B6wZdHh9RSK4rYaKYHJ49ApOfsqYTY6iZs=</DigestValue>
      </Reference>
      <Reference URI="/ppt/slides/slide21.xml?ContentType=application/vnd.openxmlformats-officedocument.presentationml.slide+xml">
        <DigestMethod Algorithm="http://www.w3.org/2001/04/xmlenc#sha256"/>
        <DigestValue>A30md0qxueI5UPJulIH4qC7E0RskS4Zw4zTqySOCxSY=</DigestValue>
      </Reference>
      <Reference URI="/ppt/slides/slide22.xml?ContentType=application/vnd.openxmlformats-officedocument.presentationml.slide+xml">
        <DigestMethod Algorithm="http://www.w3.org/2001/04/xmlenc#sha256"/>
        <DigestValue>sYYgAJNFod+AsePSv7LgVBu0MVbwLKR/8GoSe9xfTyM=</DigestValue>
      </Reference>
      <Reference URI="/ppt/slides/slide23.xml?ContentType=application/vnd.openxmlformats-officedocument.presentationml.slide+xml">
        <DigestMethod Algorithm="http://www.w3.org/2001/04/xmlenc#sha256"/>
        <DigestValue>ZAS8D0TUk7piKCPHUWE4QtXlsgFOl7GXgjR6IJhOXQw=</DigestValue>
      </Reference>
      <Reference URI="/ppt/slides/slide24.xml?ContentType=application/vnd.openxmlformats-officedocument.presentationml.slide+xml">
        <DigestMethod Algorithm="http://www.w3.org/2001/04/xmlenc#sha256"/>
        <DigestValue>aQ+6IN2pW2DNl65NUkhLX1yzbpCnyz5KJdahaatfH2g=</DigestValue>
      </Reference>
      <Reference URI="/ppt/slides/slide25.xml?ContentType=application/vnd.openxmlformats-officedocument.presentationml.slide+xml">
        <DigestMethod Algorithm="http://www.w3.org/2001/04/xmlenc#sha256"/>
        <DigestValue>qqrGn+7LCC9MGOhi2gC+z3bt4t54ez8UffDBl9yI3eY=</DigestValue>
      </Reference>
      <Reference URI="/ppt/slides/slide26.xml?ContentType=application/vnd.openxmlformats-officedocument.presentationml.slide+xml">
        <DigestMethod Algorithm="http://www.w3.org/2001/04/xmlenc#sha256"/>
        <DigestValue>TbV8TRcFwjmKScD81oEHn48PtQwdRhDtQj1XXOEWQNw=</DigestValue>
      </Reference>
      <Reference URI="/ppt/slides/slide3.xml?ContentType=application/vnd.openxmlformats-officedocument.presentationml.slide+xml">
        <DigestMethod Algorithm="http://www.w3.org/2001/04/xmlenc#sha256"/>
        <DigestValue>YhgjdeLskSBvqgYooOtmvCuVHiR2g/nqLwApmXOSBG4=</DigestValue>
      </Reference>
      <Reference URI="/ppt/slides/slide4.xml?ContentType=application/vnd.openxmlformats-officedocument.presentationml.slide+xml">
        <DigestMethod Algorithm="http://www.w3.org/2001/04/xmlenc#sha256"/>
        <DigestValue>Sk02Iv15o44oclLG8bV98PEsL9Va3aHUeLO07B2YuH4=</DigestValue>
      </Reference>
      <Reference URI="/ppt/slides/slide5.xml?ContentType=application/vnd.openxmlformats-officedocument.presentationml.slide+xml">
        <DigestMethod Algorithm="http://www.w3.org/2001/04/xmlenc#sha256"/>
        <DigestValue>7NuIhd4qr5M9I9KaZGiAWw3zKJgPWkoz/Fnzs90tS+I=</DigestValue>
      </Reference>
      <Reference URI="/ppt/slides/slide6.xml?ContentType=application/vnd.openxmlformats-officedocument.presentationml.slide+xml">
        <DigestMethod Algorithm="http://www.w3.org/2001/04/xmlenc#sha256"/>
        <DigestValue>q1pf7+nKS2H02xAV+CjiLnfKRylHrIe7LmKQ7ktnJ8Y=</DigestValue>
      </Reference>
      <Reference URI="/ppt/slides/slide7.xml?ContentType=application/vnd.openxmlformats-officedocument.presentationml.slide+xml">
        <DigestMethod Algorithm="http://www.w3.org/2001/04/xmlenc#sha256"/>
        <DigestValue>l1pMQQ4ko+Ucj2dFejviyqOfJYWEDi9I4NvDVR6/jNo=</DigestValue>
      </Reference>
      <Reference URI="/ppt/slides/slide8.xml?ContentType=application/vnd.openxmlformats-officedocument.presentationml.slide+xml">
        <DigestMethod Algorithm="http://www.w3.org/2001/04/xmlenc#sha256"/>
        <DigestValue>6hNV8Iis4UXP29WCVoqCbrQSOayaluSYMa85XMsEaTc=</DigestValue>
      </Reference>
      <Reference URI="/ppt/slides/slide9.xml?ContentType=application/vnd.openxmlformats-officedocument.presentationml.slide+xml">
        <DigestMethod Algorithm="http://www.w3.org/2001/04/xmlenc#sha256"/>
        <DigestValue>WLJbhgto1lGGExNn+eUxHaVC66rpZFDVunzfbVzYIMw=</DigestValue>
      </Reference>
      <Reference URI="/ppt/tableStyles.xml?ContentType=application/vnd.openxmlformats-officedocument.presentationml.tableStyles+xml">
        <DigestMethod Algorithm="http://www.w3.org/2001/04/xmlenc#sha256"/>
        <DigestValue>atFjofz5M9KKrltye1SSlVa155t6Oh1r7+cz4ipTR3A=</DigestValue>
      </Reference>
      <Reference URI="/ppt/theme/theme1.xml?ContentType=application/vnd.openxmlformats-officedocument.theme+xml">
        <DigestMethod Algorithm="http://www.w3.org/2001/04/xmlenc#sha256"/>
        <DigestValue>yntIqIODEAouIFZ1CZw4vCGvsbZHHMpVtliUNtMVGqk=</DigestValue>
      </Reference>
      <Reference URI="/ppt/theme/theme2.xml?ContentType=application/vnd.openxmlformats-officedocument.theme+xml">
        <DigestMethod Algorithm="http://www.w3.org/2001/04/xmlenc#sha256"/>
        <DigestValue>pMxPnB90Y0LpjU4EqrkFq+ugNesNTfHSVsjKs8Fzf0A=</DigestValue>
      </Reference>
      <Reference URI="/ppt/theme/theme3.xml?ContentType=application/vnd.openxmlformats-officedocument.theme+xml">
        <DigestMethod Algorithm="http://www.w3.org/2001/04/xmlenc#sha256"/>
        <DigestValue>Qw/Hk59/1gPQ8xhf6gujrMnP2fgYoDlrD128pcb1Wh0=</DigestValue>
      </Reference>
      <Reference URI="/ppt/theme/theme4.xml?ContentType=application/vnd.openxmlformats-officedocument.theme+xml">
        <DigestMethod Algorithm="http://www.w3.org/2001/04/xmlenc#sha256"/>
        <DigestValue>1kNHuX2d4+3OBd4xpaYYo8xmS7LAixyCsTl/CDSfX1Y=</DigestValue>
      </Reference>
      <Reference URI="/ppt/theme/theme5.xml?ContentType=application/vnd.openxmlformats-officedocument.theme+xml">
        <DigestMethod Algorithm="http://www.w3.org/2001/04/xmlenc#sha256"/>
        <DigestValue>1kNHuX2d4+3OBd4xpaYYo8xmS7LAixyCsTl/CDSfX1Y=</DigestValue>
      </Reference>
      <Reference URI="/ppt/viewProps.xml?ContentType=application/vnd.openxmlformats-officedocument.presentationml.viewProps+xml">
        <DigestMethod Algorithm="http://www.w3.org/2001/04/xmlenc#sha256"/>
        <DigestValue>x9l+iqIoejLdMMGLZh3j1OAGcvnCA0GLVGKoGkx57zI=</DigestValue>
      </Reference>
    </Manifest>
    <SignatureProperties>
      <SignatureProperty Id="idSignatureTime" Target="#idPackageSignature">
        <mdssi:SignatureTime xmlns:mdssi="http://schemas.openxmlformats.org/package/2006/digital-signature">
          <mdssi:Format>YYYY-MM-DDThh:mm:ssTZD</mdssi:Format>
          <mdssi:Value>2021-04-13T13:18:33Z</mdssi:Value>
        </mdssi:SignatureTime>
      </SignatureProperty>
    </SignatureProperties>
  </Object>
  <Object Id="idOfficeObject">
    <SignatureProperties>
      <SignatureProperty Id="idOfficeV1Details" Target="#idPackageSignature">
        <SignatureInfoV1 xmlns="http://schemas.microsoft.com/office/2006/digsig">
          <SetupID/>
          <SignatureText/>
          <SignatureImage/>
          <SignatureComments>Lock Document for sharing purpose</SignatureComments>
          <WindowsVersion>10.0</WindowsVersion>
          <OfficeVersion>16.0</OfficeVersion>
          <ApplicationVersion>16.0</ApplicationVersion>
          <Monitors>2</Monitors>
          <HorizontalResolution>1920</HorizontalResolution>
          <VerticalResolution>1280</VerticalResolution>
          <ColorDepth>32</ColorDepth>
          <SignatureProviderId>{00000000-0000-0000-0000-000000000000}</SignatureProviderId>
          <SignatureProviderUrl/>
          <SignatureProviderDetails>9</SignatureProviderDetails>
          <SignatureType>1</SignatureType>
        </SignatureInfoV1>
      </SignatureProperty>
    </SignatureProperties>
  </Object>
  <Object>
    <xd:QualifyingProperties xmlns:xd="http://uri.etsi.org/01903/v1.3.2#" Target="#idPackageSignature">
      <xd:SignedProperties Id="idSignedProperties">
        <xd:SignedSignatureProperties>
          <xd:SigningTime>2021-04-13T13:18:33Z</xd:SigningTime>
          <xd:SigningCertificate>
            <xd:Cert>
              <xd:CertDigest>
                <DigestMethod Algorithm="http://www.w3.org/2001/04/xmlenc#sha256"/>
                <DigestValue>xYX/uTCisI7Zc/hehtbme2DPRPPOHz9EDJPtNn090us=</DigestValue>
              </xd:CertDigest>
              <xd:IssuerSerial>
                <X509IssuerName>OU=Entrust Managed Services SSP CA, OU=Certification Authorities, O=Entrust, C=US</X509IssuerName>
                <X509SerialNumber>1530235285</X509SerialNumber>
              </xd:IssuerSerial>
            </xd:Cert>
          </xd:SigningCertificate>
          <xd:SignaturePolicyIdentifier>
            <xd:SignaturePolicyImplied/>
          </xd:SignaturePolicyIdentifier>
        </xd:SignedSignatureProperties>
      </xd:SignedProperties>
      <xd:UnsignedProperties>
        <xd:UnsignedSignatureProperties>
          <xd:CertificateValues>
            <xd:EncapsulatedX509Certificate>MIIHQTCCBimgAwIBAgIERIBj1TANBgkqhkiG9w0BAQsFADBuMQswCQYDVQQGEwJVUzEQMA4GA1UEChMHRW50cnVzdDEiMCAGA1UECxMZQ2VydGlmaWNhdGlvbiBBdXRob3JpdGllczEpMCcGA1UECxMgRW50cnVzdCBNYW5hZ2VkIFNlcnZpY2VzIFJvb3QgQ0EwHhcNMTUwNzMwMTYzNzQ0WhcNMjUwNzIzMTYzNjM2WjBtMQswCQYDVQQGEwJVUzEQMA4GA1UEChMHRW50cnVzdDEiMCAGA1UECxMZQ2VydGlmaWNhdGlvbiBBdXRob3JpdGllczEoMCYGA1UECxMfRW50cnVzdCBNYW5hZ2VkIFNlcnZpY2VzIFNTUCBDQTCCASIwDQYJKoZIhvcNAQEBBQADggEPADCCAQoCggEBAOAWps85AHSHa7h8Mra/tS//OaO6Pj4sokxbJc9rYvfzSeevJDw13zwuayYX9eSxJqC7vyevCNr+Et8zm3F2LJnu66D1e5nVj5HqQtp5fhn3jse1M5aicFuQuZbQNvejxZ+dpzuwmJ/56eRwLcRtts6N7vu4+lqhftXM7ItNzeJJ9buOk6G6J2QMRedU5kotAEapPUdZ4f7moc4LYVa0g2wCa0FCLf24q9gvg4Qm0kYWz1eCYrXuGRbIX2H1I2duF5alv/ebPNB7hkmXdFIyneJrdBRvt0T+7UmH4Emy/Jda5S22PM1UOtmG9Qbqo9rpOmU4LRomPrPtJPvuY0CPIQECAwEAAaOCA+YwggPiMA4GA1UdDwEB/wQEAwIBBjCBiAYDVR0gBIGAMH4wDAYKYIZIAWUDAgEDBjAMBgpghkgBZQMCAQMHMAwGCmCGSAFlAwIBAwgwDAYKYIZIAWUDAgEDDTAMBgpghkgBZQMCAQMRMAwGCmCGSAFlAwIBAyQwDAYKYIZIAWUDAgEDJzAMBgpghkgBZQMCAQMoMAwGCmCGSAFlAwIBAykwEgYDVR0TAQH/BAgwBgEB/wIBADCCAWMGCCsGAQUFBwEBBIIBVTCCAVEwTQYIKwYBBQUHMAKGQWh0dHA6Ly9yb290d2ViLm1hbmFnZWQuZW50cnVzdC5jb20vQUlBL0NlcnRzSXNzdWVkVG9FTVNSb290Q0EucDdjMIG6BggrBgEFBQcwAoaBrWxkYXA6Ly9yb290ZGlyLm1hbmFnZWQuZW50cnVzdC5jb20vb3U9RW50cnVzdCUyME1hbmFnZWQlMjBTZXJ2aWNlcyUyMFJvb3QlMjBDQSxvdT1DZXJ0aWZpY2F0aW9uJTIwQXV0aG9yaXRpZXMsbz1FbnRydXN0LGM9VVM/Y0FDZXJ0aWZpY2F0ZTtiaW5hcnksY3Jvc3NDZXJ0aWZpY2F0ZVBhaXI7YmluYXJ5MEMGCCsGAQUFBzABhjdodHRwOi8vb2NzcC5tYW5hZ2VkLmVudHJ1c3QuY29tL09DU1AvRU1TUm9vdENBUmVzcG9uZGVyMIIBiAYDVR0fBIIBfzCCAXswge6ggeuggeiGNmh0dHA6Ly9yb290d2ViLm1hbmFnZWQuZW50cnVzdC5jb20vQ1JMcy9FTVNSb290Q0EyLmNybIaBrWxkYXA6Ly9yb290ZGlyLm1hbmFnZWQuZW50cnVzdC5jb20vY249V2luQ29tYmluZWQyLG91PUVudHJ1c3QlMjBNYW5hZ2VkJTIwU2VydmljZXMlMjBSb290JTIwQ0Esb3U9Q2VydGlmaWNhdGlvbiUyMEF1dGhvcml0aWVzLG89RW50cnVzdCxjPVVTP2NlcnRpZmljYXRlUmV2b2NhdGlvbkxpc3Q7YmluYXJ5MIGHoIGEoIGBpH8wfTELMAkGA1UEBhMCVVMxEDAOBgNVBAoTB0VudHJ1c3QxIjAgBgNVBAsTGUNlcnRpZmljYXRpb24gQXV0aG9yaXRpZXMxKTAnBgNVBAsTIEVudHJ1c3QgTWFuYWdlZCBTZXJ2aWNlcyBSb290IENBMQ0wCwYDVQQDEwRDUkwxMB8GA1UdIwQYMBaAFKlTvmSEg0tdJsYnPi7RhGhVPNB1MB0GA1UdDgQWBBRVtGwzP+NgGqf/w+209+QE2inQYzANBgkqhkiG9w0BAQsFAAOCAQEAHQpB8fe6Cj/DlsRBnP7AKqhR2UFEF+pOFXecSIP5R3B8cVz9ippRiZrLFdnVfvAjj3xEQAxqTJlLNVjcNGtHuvklhmebsXlCEoHmgrRYuAoAyhu92IyQ1+cq77mOlpVbmE6AsXsUvh9zBTlavsXJ0RhfQ49JJD6nPudarO8Dl6ehTFpxpzEqhieGso4XDu3tLl3Z6kOe2Hgfp9CdEf7rRjJPdLpv/RFGPbsxYJ7V4c1ryxnbCP0IDF8zw0Ocuw08tvtP4YdSid+FcR7PoGqKXBUdOJR6GwIP6n3FFVgoq2/4mMrZ1ZDmz2mbS/O6xdllRc99aHA9MHvbq/EpE5dr3g==</xd:EncapsulatedX509Certificate>
            <xd:EncapsulatedX509Certificate>MIIGUDCCBTigAwIBAgIERIBi9DANBgkqhkiG9w0BAQsFADBuMQswCQYDVQQGEwJVUzEQMA4GA1UEChMHRW50cnVzdDEiMCAGA1UECxMZQ2VydGlmaWNhdGlvbiBBdXRob3JpdGllczEpMCcGA1UECxMgRW50cnVzdCBNYW5hZ2VkIFNlcnZpY2VzIFJvb3QgQ0EwHhcNMTUwNzIzMTYwNjM2WhcNMjUwNzIzMTYzNjM2WjBuMQswCQYDVQQGEwJVUzEQMA4GA1UEChMHRW50cnVzdDEiMCAGA1UECxMZQ2VydGlmaWNhdGlvbiBBdXRob3JpdGllczEpMCcGA1UECxMgRW50cnVzdCBNYW5hZ2VkIFNlcnZpY2VzIFJvb3QgQ0EwggEiMA0GCSqGSIb3DQEBAQUAA4IBDwAwggEKAoIBAQCYqKN6KNw4zYLKgi6YOoiuw6K/9e/bn7D2gNlAQxPZtGvmvhzIOx2UeHDwhmFkivNy2fgIr85/brQfKgukWgpcES9Dl2GpcsnOXDSm+cAtGJrEV6/Ecv6o+z2qm0YRODNEaMF4ANLl/H95yfR4l54aI+MX6rxzTnTv+j/QptL3ZyJe8LnQoeIHr69Jo21e6ekGRtlYJ9L8r5qn7s/bF9KZ/aksWeB21d1wci3dIIpN5bM8r5YnQLEjjzg35SsbqBEft1/QvgxDbEWTW9/IIj5hWrpyBVe23pJwNtEWluvFxhzQz3xJ0U1ZBRQXySVHbx0k0SyRlhhFv6ricooEThtJAgMBAAGjggL0MIIC8DCCASAGCCsGAQUFBwELBIIBEjCCAQ4wTwYIKwYBBQUHMAWGQ2h0dHA6Ly9yb290d2ViLm1hbmFnZWQuZW50cnVzdC5jb20vU0lBL0NBY2VydHNJc3N1ZWRCeUVNU1Jvb3RDQS5wN2MwgboGCCsGAQUFBzAFhoGtbGRhcDovL3Jvb3RkaXIubWFuYWdlZC5lbnRydXN0LmNvbS9vdT1FbnRydXN0JTIwTWFuYWdlZCUyMFNlcnZpY2VzJTIwUm9vdCUyMENBLG91PUNlcnRpZmljYXRpb24lMjBBdXRob3JpdGllcyxvPUVudHJ1c3QsYz1VUz9jQUNlcnRpZmljYXRlO2JpbmFyeSxjcm9zc0NlcnRpZmljYXRlUGFpcjtiaW5hcnkwDwYDVR0TAQH/BAUwAwEB/zAOBgNVHQ8BAf8EBAMCAQYwggGIBgNVHR8EggF/MIIBezCB7qCB66CB6IY2aHR0cDovL3Jvb3R3ZWIubWFuYWdlZC5lbnRydXN0LmNvbS9DUkxzL0VNU1Jvb3RDQTIuY3JshoGtbGRhcDovL3Jvb3RkaXIubWFuYWdlZC5lbnRydXN0LmNvbS9jbj1XaW5Db21iaW5lZDIsb3U9RW50cnVzdCUyME1hbmFnZWQlMjBTZXJ2aWNlcyUyMFJvb3QlMjBDQSxvdT1DZXJ0aWZpY2F0aW9uJTIwQXV0aG9yaXRpZXMsbz1FbnRydXN0LGM9VVM/Y2VydGlmaWNhdGVSZXZvY2F0aW9uTGlzdDtiaW5hcnkwgYeggYSggYGkfzB9MQswCQYDVQQGEwJVUzEQMA4GA1UEChMHRW50cnVzdDEiMCAGA1UECxMZQ2VydGlmaWNhdGlvbiBBdXRob3JpdGllczEpMCcGA1UECxMgRW50cnVzdCBNYW5hZ2VkIFNlcnZpY2VzIFJvb3QgQ0ExDTALBgNVBAMTBENSTDEwHQYDVR0OBBYEFKlTvmSEg0tdJsYnPi7RhGhVPNB1MA0GCSqGSIb3DQEBCwUAA4IBAQBEML+28I4774Ljsi9UQVuiJ8rMn3vWxqhSgrWhOTSKEgHgmqAAz/DSwk9lWSt3MKhXsIYiudW7paB4hIxvPurpOYp1iOTn2JesPOKNcV865auh+LFr/wBGDYlUMr/X0jnmFVqHHGBn5Ev5OgpWx0x6YDp0PvUFNAzNMNHi63epqJd9aNwau7oWQqtvW38I1fZzdT/bd3B3zBtJRpbjiJVEeaX6SUXrMT2noMsN2vBWo++6XpnB7LUPMx5nZQ/EIF1+s7NmX6xjxU8qBOjPLG/lvVf+1bJ1RbmhYXnHyc374GfU6KTMBfB4hR6pet7+PgFtXubRd0zI7O9gqiwQgZpU</xd:EncapsulatedX509Certificate>
          </xd:CertificateValues>
        </xd:UnsignedSignatureProperties>
      </xd:UnsignedProperties>
    </xd:QualifyingProperties>
  </Object>
</Signatur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69111648CCE841868FE85E89B9B60A" ma:contentTypeVersion="11" ma:contentTypeDescription="Create a new document." ma:contentTypeScope="" ma:versionID="31ad53b2b360dae0dbd86a2047540343">
  <xsd:schema xmlns:xsd="http://www.w3.org/2001/XMLSchema" xmlns:xs="http://www.w3.org/2001/XMLSchema" xmlns:p="http://schemas.microsoft.com/office/2006/metadata/properties" xmlns:ns3="2b487234-2a61-45b0-86e3-998bf12a0e9d" xmlns:ns4="2a1ba486-ff2f-4459-80ac-1ab5aa17f82f" targetNamespace="http://schemas.microsoft.com/office/2006/metadata/properties" ma:root="true" ma:fieldsID="77661b39da1e4b6b017afd94556ed291" ns3:_="" ns4:_="">
    <xsd:import namespace="2b487234-2a61-45b0-86e3-998bf12a0e9d"/>
    <xsd:import namespace="2a1ba486-ff2f-4459-80ac-1ab5aa17f82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487234-2a61-45b0-86e3-998bf12a0e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ba486-ff2f-4459-80ac-1ab5aa17f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76CA96-9F33-4C04-AECE-D739C92713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38CCDE-C029-468B-808C-90A0AB004FEF}">
  <ds:schemaRefs>
    <ds:schemaRef ds:uri="http://schemas.microsoft.com/office/2006/documentManagement/types"/>
    <ds:schemaRef ds:uri="2a1ba486-ff2f-4459-80ac-1ab5aa17f82f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2b487234-2a61-45b0-86e3-998bf12a0e9d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9776999-D57A-4163-BD8A-0910DBA427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487234-2a61-45b0-86e3-998bf12a0e9d"/>
    <ds:schemaRef ds:uri="2a1ba486-ff2f-4459-80ac-1ab5aa17f8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979</Words>
  <Application>Microsoft Office PowerPoint</Application>
  <PresentationFormat>Widescreen</PresentationFormat>
  <Paragraphs>294</Paragraphs>
  <Slides>26</Slides>
  <Notes>26</Notes>
  <HiddenSlides>0</HiddenSlides>
  <MMClips>26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Lucida Sans</vt:lpstr>
      <vt:lpstr>Wingdings</vt:lpstr>
      <vt:lpstr>Arial</vt:lpstr>
      <vt:lpstr>MrEavesXLSanOT</vt:lpstr>
      <vt:lpstr>Calibri</vt:lpstr>
      <vt:lpstr>Courier New</vt:lpstr>
      <vt:lpstr>Montserrat Medium</vt:lpstr>
      <vt:lpstr>Times New Roman</vt:lpstr>
      <vt:lpstr>Gadugi</vt:lpstr>
      <vt:lpstr>Calibri Light</vt:lpstr>
      <vt:lpstr>Montserrat</vt:lpstr>
      <vt:lpstr>MrEavesXLSanOTHeavy</vt:lpstr>
      <vt:lpstr>Office Theme</vt:lpstr>
      <vt:lpstr>Custom Design</vt:lpstr>
      <vt:lpstr>1_Office Theme</vt:lpstr>
      <vt:lpstr>Flipping the Script on Burger Flipping Building Futures, Not Just Jobs</vt:lpstr>
      <vt:lpstr>Myths About the Restaurant Industry</vt:lpstr>
      <vt:lpstr>“In the restaurant industry, all you do is flip burgers.”</vt:lpstr>
      <vt:lpstr>Positions in a Restaurant</vt:lpstr>
      <vt:lpstr>“The restaurant industry is full of dead-end jobs.”</vt:lpstr>
      <vt:lpstr>Advancement</vt:lpstr>
      <vt:lpstr>“You cannot earn a livable wage in the restaurant industry..”</vt:lpstr>
      <vt:lpstr>Salary DATA</vt:lpstr>
      <vt:lpstr>Middle Class Job Growth</vt:lpstr>
      <vt:lpstr>Are there really jobs out there?</vt:lpstr>
      <vt:lpstr>Our mission</vt:lpstr>
      <vt:lpstr>PowerPoint Presentation</vt:lpstr>
      <vt:lpstr>PowerPoint Presentation</vt:lpstr>
      <vt:lpstr>INDUSTRY SECTOR PARTNERSHIPS</vt:lpstr>
      <vt:lpstr>PowerPoint Presentation</vt:lpstr>
      <vt:lpstr>PowerPoint Presentation</vt:lpstr>
      <vt:lpstr>USDOL REENTRY GRANT</vt:lpstr>
      <vt:lpstr>PowerPoint Presentation</vt:lpstr>
      <vt:lpstr>PowerPoint Presentation</vt:lpstr>
      <vt:lpstr>PowerPoint Presentation</vt:lpstr>
      <vt:lpstr>PowerPoint Presentation</vt:lpstr>
      <vt:lpstr>What is our opportunity together?</vt:lpstr>
      <vt:lpstr>Our Employees are Students</vt:lpstr>
      <vt:lpstr>Eco System of Community Colleges, workforce development, apprenticeship</vt:lpstr>
      <vt:lpstr>Our Programs are Collaboratives  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2021-04-07T20:29:13Z</dcterms:created>
  <dcterms:modified xsi:type="dcterms:W3CDTF">2021-04-13T13:11:39Z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0x0101007669111648CCE841868FE85E89B9B60A</vt:lpwstr>
  </property>
</Properties>
</file>